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8" r:id="rId6"/>
    <p:sldId id="284" r:id="rId7"/>
    <p:sldId id="260" r:id="rId8"/>
    <p:sldId id="286" r:id="rId9"/>
    <p:sldId id="261" r:id="rId10"/>
    <p:sldId id="263" r:id="rId11"/>
    <p:sldId id="264" r:id="rId12"/>
    <p:sldId id="274" r:id="rId13"/>
    <p:sldId id="275" r:id="rId14"/>
    <p:sldId id="276" r:id="rId15"/>
    <p:sldId id="280" r:id="rId16"/>
    <p:sldId id="281" r:id="rId17"/>
    <p:sldId id="285" r:id="rId18"/>
    <p:sldId id="282" r:id="rId19"/>
    <p:sldId id="268" r:id="rId20"/>
    <p:sldId id="269" r:id="rId21"/>
    <p:sldId id="290" r:id="rId22"/>
    <p:sldId id="272" r:id="rId23"/>
    <p:sldId id="291" r:id="rId24"/>
  </p:sldIdLst>
  <p:sldSz cx="6858000" cy="9144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1" autoAdjust="0"/>
    <p:restoredTop sz="0" autoAdjust="0"/>
  </p:normalViewPr>
  <p:slideViewPr>
    <p:cSldViewPr>
      <p:cViewPr varScale="1">
        <p:scale>
          <a:sx n="82" d="100"/>
          <a:sy n="82" d="100"/>
        </p:scale>
        <p:origin x="1524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9BE5B-F594-4CE3-B7F2-4A43C74E3785}" type="datetimeFigureOut">
              <a:rPr lang="es-VE" smtClean="0"/>
              <a:pPr/>
              <a:t>17/12/2018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EC5AA-3526-40F6-AC47-401E5DA5CCA0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5560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EC5AA-3526-40F6-AC47-401E5DA5CCA0}" type="slidenum">
              <a:rPr lang="es-VE" smtClean="0"/>
              <a:pPr/>
              <a:t>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0654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EC5AA-3526-40F6-AC47-401E5DA5CCA0}" type="slidenum">
              <a:rPr lang="es-VE" smtClean="0"/>
              <a:pPr/>
              <a:t>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6864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EC5AA-3526-40F6-AC47-401E5DA5CCA0}" type="slidenum">
              <a:rPr lang="es-VE" smtClean="0"/>
              <a:pPr/>
              <a:t>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7896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EC5AA-3526-40F6-AC47-401E5DA5CCA0}" type="slidenum">
              <a:rPr lang="es-VE" smtClean="0"/>
              <a:pPr/>
              <a:t>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9827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EC5AA-3526-40F6-AC47-401E5DA5CCA0}" type="slidenum">
              <a:rPr lang="es-VE" smtClean="0"/>
              <a:pPr/>
              <a:t>20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7340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53E5-9282-49B7-9FC1-7420008BDAB1}" type="datetimeFigureOut">
              <a:rPr lang="es-VE" smtClean="0"/>
              <a:pPr/>
              <a:t>17/12/2018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42C7-6137-4A36-9528-EFFD3549C676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53E5-9282-49B7-9FC1-7420008BDAB1}" type="datetimeFigureOut">
              <a:rPr lang="es-VE" smtClean="0"/>
              <a:pPr/>
              <a:t>17/12/2018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42C7-6137-4A36-9528-EFFD3549C676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53E5-9282-49B7-9FC1-7420008BDAB1}" type="datetimeFigureOut">
              <a:rPr lang="es-VE" smtClean="0"/>
              <a:pPr/>
              <a:t>17/12/2018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42C7-6137-4A36-9528-EFFD3549C676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53E5-9282-49B7-9FC1-7420008BDAB1}" type="datetimeFigureOut">
              <a:rPr lang="es-VE" smtClean="0"/>
              <a:pPr/>
              <a:t>17/12/2018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42C7-6137-4A36-9528-EFFD3549C676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53E5-9282-49B7-9FC1-7420008BDAB1}" type="datetimeFigureOut">
              <a:rPr lang="es-VE" smtClean="0"/>
              <a:pPr/>
              <a:t>17/12/2018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42C7-6137-4A36-9528-EFFD3549C676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53E5-9282-49B7-9FC1-7420008BDAB1}" type="datetimeFigureOut">
              <a:rPr lang="es-VE" smtClean="0"/>
              <a:pPr/>
              <a:t>17/12/2018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42C7-6137-4A36-9528-EFFD3549C676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53E5-9282-49B7-9FC1-7420008BDAB1}" type="datetimeFigureOut">
              <a:rPr lang="es-VE" smtClean="0"/>
              <a:pPr/>
              <a:t>17/12/2018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42C7-6137-4A36-9528-EFFD3549C676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53E5-9282-49B7-9FC1-7420008BDAB1}" type="datetimeFigureOut">
              <a:rPr lang="es-VE" smtClean="0"/>
              <a:pPr/>
              <a:t>17/12/2018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42C7-6137-4A36-9528-EFFD3549C676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53E5-9282-49B7-9FC1-7420008BDAB1}" type="datetimeFigureOut">
              <a:rPr lang="es-VE" smtClean="0"/>
              <a:pPr/>
              <a:t>17/12/2018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42C7-6137-4A36-9528-EFFD3549C676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53E5-9282-49B7-9FC1-7420008BDAB1}" type="datetimeFigureOut">
              <a:rPr lang="es-VE" smtClean="0"/>
              <a:pPr/>
              <a:t>17/12/2018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42C7-6137-4A36-9528-EFFD3549C676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53E5-9282-49B7-9FC1-7420008BDAB1}" type="datetimeFigureOut">
              <a:rPr lang="es-VE" smtClean="0"/>
              <a:pPr/>
              <a:t>17/12/2018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42C7-6137-4A36-9528-EFFD3549C676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53E5-9282-49B7-9FC1-7420008BDAB1}" type="datetimeFigureOut">
              <a:rPr lang="es-VE" smtClean="0"/>
              <a:pPr/>
              <a:t>17/12/2018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442C7-6137-4A36-9528-EFFD3549C676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o 2"/>
          <p:cNvGrpSpPr/>
          <p:nvPr/>
        </p:nvGrpSpPr>
        <p:grpSpPr>
          <a:xfrm>
            <a:off x="3501008" y="971600"/>
            <a:ext cx="2808312" cy="1569660"/>
            <a:chOff x="3501008" y="971600"/>
            <a:chExt cx="2808312" cy="1569660"/>
          </a:xfrm>
        </p:grpSpPr>
        <p:pic>
          <p:nvPicPr>
            <p:cNvPr id="2" name="Imagen 1" descr="Recorte de pantal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016" y="1043608"/>
              <a:ext cx="1396911" cy="646165"/>
            </a:xfrm>
            <a:prstGeom prst="rect">
              <a:avLst/>
            </a:prstGeom>
          </p:spPr>
        </p:pic>
        <p:sp>
          <p:nvSpPr>
            <p:cNvPr id="6" name="4 CuadroTexto"/>
            <p:cNvSpPr txBox="1"/>
            <p:nvPr/>
          </p:nvSpPr>
          <p:spPr>
            <a:xfrm>
              <a:off x="3501008" y="971600"/>
              <a:ext cx="28083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48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2018</a:t>
              </a:r>
            </a:p>
            <a:p>
              <a:endParaRPr lang="es-VE" sz="4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3494331" y="629297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b="1" dirty="0" smtClean="0">
                <a:solidFill>
                  <a:schemeClr val="bg1">
                    <a:lumMod val="95000"/>
                  </a:schemeClr>
                </a:solidFill>
              </a:rPr>
              <a:t>julio</a:t>
            </a:r>
          </a:p>
          <a:p>
            <a:endParaRPr lang="es-VE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8917" t="27514" b="-1"/>
          <a:stretch/>
        </p:blipFill>
        <p:spPr>
          <a:xfrm>
            <a:off x="112695" y="8746359"/>
            <a:ext cx="1165288" cy="2905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8917" t="27514" b="-1"/>
          <a:stretch/>
        </p:blipFill>
        <p:spPr>
          <a:xfrm>
            <a:off x="112695" y="8583724"/>
            <a:ext cx="1165288" cy="325270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10" name="Grupo 9"/>
          <p:cNvGrpSpPr/>
          <p:nvPr/>
        </p:nvGrpSpPr>
        <p:grpSpPr>
          <a:xfrm>
            <a:off x="3479401" y="921685"/>
            <a:ext cx="2808312" cy="1569660"/>
            <a:chOff x="3501008" y="971600"/>
            <a:chExt cx="2808312" cy="1569660"/>
          </a:xfrm>
        </p:grpSpPr>
        <p:pic>
          <p:nvPicPr>
            <p:cNvPr id="11" name="Imagen 10" descr="Recorte de pantal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016" y="1043608"/>
              <a:ext cx="1396911" cy="646165"/>
            </a:xfrm>
            <a:prstGeom prst="rect">
              <a:avLst/>
            </a:prstGeom>
          </p:spPr>
        </p:pic>
        <p:sp>
          <p:nvSpPr>
            <p:cNvPr id="12" name="4 CuadroTexto"/>
            <p:cNvSpPr txBox="1"/>
            <p:nvPr/>
          </p:nvSpPr>
          <p:spPr>
            <a:xfrm>
              <a:off x="3501008" y="971600"/>
              <a:ext cx="28083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48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2018</a:t>
              </a:r>
            </a:p>
            <a:p>
              <a:endParaRPr lang="es-VE" sz="4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4 CuadroTexto"/>
          <p:cNvSpPr txBox="1"/>
          <p:nvPr/>
        </p:nvSpPr>
        <p:spPr>
          <a:xfrm>
            <a:off x="3479401" y="629297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b="1" dirty="0" smtClean="0">
                <a:solidFill>
                  <a:schemeClr val="bg1">
                    <a:lumMod val="95000"/>
                  </a:schemeClr>
                </a:solidFill>
              </a:rPr>
              <a:t>OCTUBRE </a:t>
            </a:r>
          </a:p>
          <a:p>
            <a:endParaRPr lang="es-VE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43"/>
          <p:cNvSpPr>
            <a:spLocks noChangeArrowheads="1" noChangeShapeType="1" noTextEdit="1"/>
          </p:cNvSpPr>
          <p:nvPr/>
        </p:nvSpPr>
        <p:spPr bwMode="auto">
          <a:xfrm>
            <a:off x="3571657" y="594596"/>
            <a:ext cx="2165156" cy="29644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Indicadores del Mercado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88943" y="8065235"/>
            <a:ext cx="2063750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Fuente: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Superintendencia Nacional de Valores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(1)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Para el Cálculo se </a:t>
            </a:r>
            <a:r>
              <a:rPr lang="es-ES_tradnl" altLang="es-VE" sz="500" dirty="0" smtClean="0">
                <a:latin typeface="Arial" pitchFamily="34" charset="0"/>
                <a:cs typeface="Arial" pitchFamily="34" charset="0"/>
              </a:rPr>
              <a:t>utilizó Promedio Simple</a:t>
            </a:r>
            <a:endParaRPr lang="es-ES_tradnl" altLang="es-VE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WordArt 271"/>
          <p:cNvSpPr>
            <a:spLocks noChangeArrowheads="1" noChangeShapeType="1" noTextEdit="1"/>
          </p:cNvSpPr>
          <p:nvPr/>
        </p:nvSpPr>
        <p:spPr bwMode="auto">
          <a:xfrm>
            <a:off x="607199" y="971600"/>
            <a:ext cx="1368152" cy="1653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Mercado Primario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29061" y="1336410"/>
            <a:ext cx="610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RESUMEN DEL ESTADO DE LAS OBLIGACIONES EN EL REGISTRO NACIONAL DE VALORES AUTORIZACIÓN POR REDENCIÓN FIJA AL 31/10/2018</a:t>
            </a:r>
            <a:endParaRPr lang="es-V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650"/>
            <a:ext cx="6858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5 CuadroTexto"/>
          <p:cNvSpPr txBox="1"/>
          <p:nvPr/>
        </p:nvSpPr>
        <p:spPr>
          <a:xfrm>
            <a:off x="5929330" y="24693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</a:t>
            </a:r>
            <a:endParaRPr lang="es-VE" sz="900" dirty="0"/>
          </a:p>
        </p:txBody>
      </p:sp>
      <p:sp>
        <p:nvSpPr>
          <p:cNvPr id="21" name="6 CuadroTexto"/>
          <p:cNvSpPr txBox="1"/>
          <p:nvPr/>
        </p:nvSpPr>
        <p:spPr>
          <a:xfrm>
            <a:off x="6072206" y="8753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-10-</a:t>
            </a:r>
            <a:endParaRPr lang="es-VE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98" y="1674964"/>
            <a:ext cx="5483263" cy="6377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17099" y="8071878"/>
            <a:ext cx="2063750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Fuente: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Superintendencia Nacional de Valores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(1)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Para el Cálculo se </a:t>
            </a:r>
            <a:r>
              <a:rPr lang="es-ES_tradnl" altLang="es-VE" sz="500" dirty="0" smtClean="0">
                <a:latin typeface="Arial" pitchFamily="34" charset="0"/>
                <a:cs typeface="Arial" pitchFamily="34" charset="0"/>
              </a:rPr>
              <a:t>utilizó Promedio Simple</a:t>
            </a:r>
            <a:endParaRPr lang="es-ES_tradnl" altLang="es-VE" sz="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5 CuadroTexto"/>
          <p:cNvSpPr txBox="1"/>
          <p:nvPr/>
        </p:nvSpPr>
        <p:spPr>
          <a:xfrm>
            <a:off x="21429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 </a:t>
            </a:r>
            <a:endParaRPr lang="es-VE" sz="900" dirty="0"/>
          </a:p>
        </p:txBody>
      </p:sp>
      <p:sp>
        <p:nvSpPr>
          <p:cNvPr id="19" name="6 CuadroTexto"/>
          <p:cNvSpPr txBox="1"/>
          <p:nvPr/>
        </p:nvSpPr>
        <p:spPr>
          <a:xfrm>
            <a:off x="357190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-11-</a:t>
            </a:r>
            <a:endParaRPr lang="es-VE" sz="900" dirty="0"/>
          </a:p>
        </p:txBody>
      </p:sp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3571657" y="594596"/>
            <a:ext cx="2165156" cy="29644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Indicadores del Mercado</a:t>
            </a:r>
          </a:p>
        </p:txBody>
      </p:sp>
      <p:sp>
        <p:nvSpPr>
          <p:cNvPr id="22" name="WordArt 271"/>
          <p:cNvSpPr>
            <a:spLocks noChangeArrowheads="1" noChangeShapeType="1" noTextEdit="1"/>
          </p:cNvSpPr>
          <p:nvPr/>
        </p:nvSpPr>
        <p:spPr bwMode="auto">
          <a:xfrm>
            <a:off x="607199" y="971600"/>
            <a:ext cx="1368152" cy="1653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Mercado Primario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62299" y="1328820"/>
            <a:ext cx="610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RESUMEN DEL ESTADO DE LAS OBLIGACIONES EN EL REGISTRO NACIONAL DE VALORES AUTORIZACIÓN POR REDENCIÓN FIJA AL 31/10/2018</a:t>
            </a:r>
            <a:endParaRPr lang="es-V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99" y="1651832"/>
            <a:ext cx="5939112" cy="6401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05224" y="7946856"/>
            <a:ext cx="2063750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Fuente: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Superintendencia Nacional de Valores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(1)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Para el Cálculo se </a:t>
            </a:r>
            <a:r>
              <a:rPr lang="es-ES_tradnl" altLang="es-VE" sz="500" dirty="0" smtClean="0">
                <a:latin typeface="Arial" pitchFamily="34" charset="0"/>
                <a:cs typeface="Arial" pitchFamily="34" charset="0"/>
              </a:rPr>
              <a:t>utilizó Promedio Simple </a:t>
            </a:r>
            <a:endParaRPr lang="es-ES_tradnl" altLang="es-VE" sz="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205"/>
            <a:ext cx="6858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5 CuadroTexto"/>
          <p:cNvSpPr txBox="1"/>
          <p:nvPr/>
        </p:nvSpPr>
        <p:spPr>
          <a:xfrm>
            <a:off x="5929330" y="301487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</a:t>
            </a:r>
            <a:endParaRPr lang="es-VE" sz="900" dirty="0"/>
          </a:p>
        </p:txBody>
      </p:sp>
      <p:sp>
        <p:nvSpPr>
          <p:cNvPr id="23" name="6 CuadroTexto"/>
          <p:cNvSpPr txBox="1"/>
          <p:nvPr/>
        </p:nvSpPr>
        <p:spPr>
          <a:xfrm>
            <a:off x="6072206" y="142093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-12-</a:t>
            </a:r>
            <a:endParaRPr lang="es-VE" sz="900" dirty="0"/>
          </a:p>
        </p:txBody>
      </p:sp>
      <p:sp>
        <p:nvSpPr>
          <p:cNvPr id="14" name="WordArt 43"/>
          <p:cNvSpPr>
            <a:spLocks noChangeArrowheads="1" noChangeShapeType="1" noTextEdit="1"/>
          </p:cNvSpPr>
          <p:nvPr/>
        </p:nvSpPr>
        <p:spPr bwMode="auto">
          <a:xfrm>
            <a:off x="3571657" y="594596"/>
            <a:ext cx="2165156" cy="29644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Indicadores del Mercado</a:t>
            </a:r>
          </a:p>
        </p:txBody>
      </p:sp>
      <p:sp>
        <p:nvSpPr>
          <p:cNvPr id="17" name="WordArt 271"/>
          <p:cNvSpPr>
            <a:spLocks noChangeArrowheads="1" noChangeShapeType="1" noTextEdit="1"/>
          </p:cNvSpPr>
          <p:nvPr/>
        </p:nvSpPr>
        <p:spPr bwMode="auto">
          <a:xfrm>
            <a:off x="607199" y="971600"/>
            <a:ext cx="1368152" cy="1653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Mercado Primario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29061" y="1336410"/>
            <a:ext cx="610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RESUMEN DEL ESTADO DE LAS OBLIGACIONES EN EL REGISTRO NACIONAL DE VALORES AUTORIZACIÓN POR REDENCIÓN FIJA AL 31/10/2018</a:t>
            </a:r>
            <a:endParaRPr lang="es-V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77" y="1685372"/>
            <a:ext cx="5843845" cy="623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89357" y="8036370"/>
            <a:ext cx="2063750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Fuente: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Superintendencia Nacional de Valores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(1)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Para el Cálculo se </a:t>
            </a:r>
            <a:r>
              <a:rPr lang="es-ES_tradnl" altLang="es-VE" sz="500" dirty="0" smtClean="0">
                <a:latin typeface="Arial" pitchFamily="34" charset="0"/>
                <a:cs typeface="Arial" pitchFamily="34" charset="0"/>
              </a:rPr>
              <a:t>utilizó Promedio Simple</a:t>
            </a:r>
            <a:endParaRPr lang="es-ES_tradnl" altLang="es-VE" sz="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5 CuadroTexto"/>
          <p:cNvSpPr txBox="1"/>
          <p:nvPr/>
        </p:nvSpPr>
        <p:spPr>
          <a:xfrm>
            <a:off x="21429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</a:t>
            </a:r>
            <a:endParaRPr lang="es-VE" sz="900" dirty="0"/>
          </a:p>
        </p:txBody>
      </p:sp>
      <p:sp>
        <p:nvSpPr>
          <p:cNvPr id="21" name="6 CuadroTexto"/>
          <p:cNvSpPr txBox="1"/>
          <p:nvPr/>
        </p:nvSpPr>
        <p:spPr>
          <a:xfrm>
            <a:off x="357190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-13-</a:t>
            </a:r>
            <a:endParaRPr lang="es-VE" sz="900" dirty="0"/>
          </a:p>
        </p:txBody>
      </p:sp>
      <p:sp>
        <p:nvSpPr>
          <p:cNvPr id="22" name="WordArt 43"/>
          <p:cNvSpPr>
            <a:spLocks noChangeArrowheads="1" noChangeShapeType="1" noTextEdit="1"/>
          </p:cNvSpPr>
          <p:nvPr/>
        </p:nvSpPr>
        <p:spPr bwMode="auto">
          <a:xfrm>
            <a:off x="3571657" y="594596"/>
            <a:ext cx="2165156" cy="29644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Indicadores del Mercado</a:t>
            </a:r>
          </a:p>
        </p:txBody>
      </p:sp>
      <p:sp>
        <p:nvSpPr>
          <p:cNvPr id="23" name="WordArt 271"/>
          <p:cNvSpPr>
            <a:spLocks noChangeArrowheads="1" noChangeShapeType="1" noTextEdit="1"/>
          </p:cNvSpPr>
          <p:nvPr/>
        </p:nvSpPr>
        <p:spPr bwMode="auto">
          <a:xfrm>
            <a:off x="607199" y="971600"/>
            <a:ext cx="1368152" cy="1653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Mercado Primario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29061" y="1336410"/>
            <a:ext cx="610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RESUMEN DEL ESTADO DE LAS OBLIGACIONES EN EL REGISTRO NACIONAL DE VALORES AUTORIZACIÓN POR REDENCIÓN FIJA AL 31/10/2018</a:t>
            </a:r>
            <a:endParaRPr lang="es-V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57" y="1675057"/>
            <a:ext cx="5954327" cy="63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59400" y="8082241"/>
            <a:ext cx="2063750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Fuente: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Superintendencia Nacional de Valores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(1)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Para el Cálculo se </a:t>
            </a:r>
            <a:r>
              <a:rPr lang="es-ES_tradnl" altLang="es-VE" sz="500" dirty="0" smtClean="0">
                <a:latin typeface="Arial" pitchFamily="34" charset="0"/>
                <a:cs typeface="Arial" pitchFamily="34" charset="0"/>
              </a:rPr>
              <a:t>utilizó Promedio Simple</a:t>
            </a:r>
            <a:endParaRPr lang="es-ES_tradnl" altLang="es-VE" sz="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5 CuadroTexto"/>
          <p:cNvSpPr txBox="1"/>
          <p:nvPr/>
        </p:nvSpPr>
        <p:spPr>
          <a:xfrm>
            <a:off x="592933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</a:t>
            </a:r>
            <a:endParaRPr lang="es-VE" sz="900" dirty="0"/>
          </a:p>
        </p:txBody>
      </p:sp>
      <p:sp>
        <p:nvSpPr>
          <p:cNvPr id="26" name="6 CuadroTexto"/>
          <p:cNvSpPr txBox="1"/>
          <p:nvPr/>
        </p:nvSpPr>
        <p:spPr>
          <a:xfrm>
            <a:off x="6072206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-14-</a:t>
            </a:r>
            <a:endParaRPr lang="es-VE" sz="900" dirty="0"/>
          </a:p>
        </p:txBody>
      </p:sp>
      <p:sp>
        <p:nvSpPr>
          <p:cNvPr id="17" name="WordArt 43"/>
          <p:cNvSpPr>
            <a:spLocks noChangeArrowheads="1" noChangeShapeType="1" noTextEdit="1"/>
          </p:cNvSpPr>
          <p:nvPr/>
        </p:nvSpPr>
        <p:spPr bwMode="auto">
          <a:xfrm>
            <a:off x="3571657" y="594596"/>
            <a:ext cx="2165156" cy="29644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Indicadores del Mercado</a:t>
            </a:r>
          </a:p>
        </p:txBody>
      </p:sp>
      <p:sp>
        <p:nvSpPr>
          <p:cNvPr id="18" name="WordArt 271"/>
          <p:cNvSpPr>
            <a:spLocks noChangeArrowheads="1" noChangeShapeType="1" noTextEdit="1"/>
          </p:cNvSpPr>
          <p:nvPr/>
        </p:nvSpPr>
        <p:spPr bwMode="auto">
          <a:xfrm>
            <a:off x="607199" y="971600"/>
            <a:ext cx="1368152" cy="1653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Mercado Primario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29061" y="1336410"/>
            <a:ext cx="610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RESUMEN DEL ESTADO DE LAS OBLIGACIONES EN EL REGISTRO NACIONAL DE VALORES AUTORIZACIÓN POR REDENCIÓN FIJA AL 31/10/2018</a:t>
            </a:r>
            <a:endParaRPr lang="es-V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61" y="1657502"/>
            <a:ext cx="6250150" cy="64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06146" y="7967151"/>
            <a:ext cx="2063750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Fuente: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Superintendencia Nacional de Valores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(1)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Para el Cálculo se </a:t>
            </a:r>
            <a:r>
              <a:rPr lang="es-ES_tradnl" altLang="es-VE" sz="500" dirty="0" smtClean="0">
                <a:latin typeface="Arial" pitchFamily="34" charset="0"/>
                <a:cs typeface="Arial" pitchFamily="34" charset="0"/>
              </a:rPr>
              <a:t>utilizó Promedio Simple</a:t>
            </a:r>
            <a:endParaRPr lang="es-ES_tradnl" altLang="es-VE" sz="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5 CuadroTexto"/>
          <p:cNvSpPr txBox="1"/>
          <p:nvPr/>
        </p:nvSpPr>
        <p:spPr>
          <a:xfrm>
            <a:off x="21429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 </a:t>
            </a:r>
            <a:endParaRPr lang="es-VE" sz="900" dirty="0"/>
          </a:p>
        </p:txBody>
      </p:sp>
      <p:sp>
        <p:nvSpPr>
          <p:cNvPr id="24" name="6 CuadroTexto"/>
          <p:cNvSpPr txBox="1"/>
          <p:nvPr/>
        </p:nvSpPr>
        <p:spPr>
          <a:xfrm>
            <a:off x="357190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-15-</a:t>
            </a:r>
            <a:endParaRPr lang="es-VE" sz="900" dirty="0"/>
          </a:p>
        </p:txBody>
      </p:sp>
      <p:sp>
        <p:nvSpPr>
          <p:cNvPr id="17" name="WordArt 43"/>
          <p:cNvSpPr>
            <a:spLocks noChangeArrowheads="1" noChangeShapeType="1" noTextEdit="1"/>
          </p:cNvSpPr>
          <p:nvPr/>
        </p:nvSpPr>
        <p:spPr bwMode="auto">
          <a:xfrm>
            <a:off x="3571657" y="594596"/>
            <a:ext cx="2165156" cy="29644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Indicadores del Mercado</a:t>
            </a:r>
          </a:p>
        </p:txBody>
      </p:sp>
      <p:sp>
        <p:nvSpPr>
          <p:cNvPr id="18" name="WordArt 271"/>
          <p:cNvSpPr>
            <a:spLocks noChangeArrowheads="1" noChangeShapeType="1" noTextEdit="1"/>
          </p:cNvSpPr>
          <p:nvPr/>
        </p:nvSpPr>
        <p:spPr bwMode="auto">
          <a:xfrm>
            <a:off x="607199" y="971600"/>
            <a:ext cx="1368152" cy="1653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Mercado Primario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78031" y="1272781"/>
            <a:ext cx="610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RESUMEN DEL ESTADO DE LAS OBLIGACIONES EN EL REGISTRO NACIONAL DE VALORES AUTORIZACIÓN POR REDENCIÓN FIJA AL 31/10/2018</a:t>
            </a:r>
            <a:endParaRPr lang="es-V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67" y="1641176"/>
            <a:ext cx="5880439" cy="63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78031" y="7989874"/>
            <a:ext cx="2063750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Fuente: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Superintendencia Nacional de Valores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(1)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Para el Cálculo se </a:t>
            </a:r>
            <a:r>
              <a:rPr lang="es-ES_tradnl" altLang="es-VE" sz="500" dirty="0" smtClean="0">
                <a:latin typeface="Arial" pitchFamily="34" charset="0"/>
                <a:cs typeface="Arial" pitchFamily="34" charset="0"/>
              </a:rPr>
              <a:t>utilizó Promedio Simple</a:t>
            </a:r>
            <a:endParaRPr lang="es-ES_tradnl" altLang="es-VE" sz="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5 CuadroTexto"/>
          <p:cNvSpPr txBox="1"/>
          <p:nvPr/>
        </p:nvSpPr>
        <p:spPr>
          <a:xfrm>
            <a:off x="592933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</a:t>
            </a:r>
            <a:endParaRPr lang="es-VE" sz="900" dirty="0"/>
          </a:p>
        </p:txBody>
      </p:sp>
      <p:sp>
        <p:nvSpPr>
          <p:cNvPr id="23" name="6 CuadroTexto"/>
          <p:cNvSpPr txBox="1"/>
          <p:nvPr/>
        </p:nvSpPr>
        <p:spPr>
          <a:xfrm>
            <a:off x="6072206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-16-</a:t>
            </a:r>
            <a:endParaRPr lang="es-VE" sz="900" dirty="0"/>
          </a:p>
        </p:txBody>
      </p:sp>
      <p:sp>
        <p:nvSpPr>
          <p:cNvPr id="26" name="WordArt 43"/>
          <p:cNvSpPr>
            <a:spLocks noChangeArrowheads="1" noChangeShapeType="1" noTextEdit="1"/>
          </p:cNvSpPr>
          <p:nvPr/>
        </p:nvSpPr>
        <p:spPr bwMode="auto">
          <a:xfrm>
            <a:off x="3571657" y="594596"/>
            <a:ext cx="2165156" cy="29644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Indicadores del Mercado</a:t>
            </a:r>
          </a:p>
        </p:txBody>
      </p:sp>
      <p:sp>
        <p:nvSpPr>
          <p:cNvPr id="27" name="WordArt 271"/>
          <p:cNvSpPr>
            <a:spLocks noChangeArrowheads="1" noChangeShapeType="1" noTextEdit="1"/>
          </p:cNvSpPr>
          <p:nvPr/>
        </p:nvSpPr>
        <p:spPr bwMode="auto">
          <a:xfrm>
            <a:off x="607199" y="971600"/>
            <a:ext cx="1368152" cy="1653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Mercado Primario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78031" y="1248477"/>
            <a:ext cx="610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RESUMEN DEL ESTADO DE LAS OBLIGACIONES EN EL REGISTRO NACIONAL DE VALORES AUTORIZACIÓN POR REDENCIÓN FIJA AL 31/10/2018</a:t>
            </a:r>
            <a:endParaRPr lang="es-V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5" y="1568953"/>
            <a:ext cx="6062294" cy="642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68560" y="7708359"/>
            <a:ext cx="236299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Fuente: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Superintendencia Nacional de Valores</a:t>
            </a:r>
          </a:p>
          <a:p>
            <a:pPr eaLnBrk="1" hangingPunct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dirty="0" smtClean="0">
                <a:latin typeface="Arial" pitchFamily="34" charset="0"/>
                <a:cs typeface="Arial" pitchFamily="34" charset="0"/>
              </a:rPr>
              <a:t>(1) Para 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el Cálculo se </a:t>
            </a:r>
            <a:r>
              <a:rPr lang="es-ES_tradnl" altLang="es-VE" sz="500" dirty="0" smtClean="0">
                <a:latin typeface="Arial" pitchFamily="34" charset="0"/>
                <a:cs typeface="Arial" pitchFamily="34" charset="0"/>
              </a:rPr>
              <a:t>utilizó Promedio Simple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500" dirty="0">
                <a:latin typeface="Arial" pitchFamily="34" charset="0"/>
                <a:cs typeface="Arial" pitchFamily="34" charset="0"/>
              </a:rPr>
              <a:t>(2) Emisores que se encuentran en proceso de colocación de la emisión</a:t>
            </a:r>
            <a:r>
              <a:rPr lang="es-VE" altLang="es-VE" sz="500" dirty="0" smtClean="0">
                <a:latin typeface="Arial" pitchFamily="34" charset="0"/>
                <a:cs typeface="Arial" pitchFamily="34" charset="0"/>
              </a:rPr>
              <a:t>.</a:t>
            </a:r>
            <a:endParaRPr lang="es-VE" altLang="es-VE" sz="5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500" dirty="0">
                <a:latin typeface="Arial" pitchFamily="34" charset="0"/>
                <a:cs typeface="Arial" pitchFamily="34" charset="0"/>
              </a:rPr>
              <a:t>(3) Emisión parcialmente </a:t>
            </a:r>
            <a:r>
              <a:rPr lang="es-VE" altLang="es-VE" sz="500" dirty="0" smtClean="0">
                <a:latin typeface="Arial" pitchFamily="34" charset="0"/>
                <a:cs typeface="Arial" pitchFamily="34" charset="0"/>
              </a:rPr>
              <a:t>colocada.</a:t>
            </a:r>
            <a:endParaRPr lang="es-ES_tradnl" altLang="es-VE" sz="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5 CuadroTexto"/>
          <p:cNvSpPr txBox="1"/>
          <p:nvPr/>
        </p:nvSpPr>
        <p:spPr>
          <a:xfrm>
            <a:off x="21429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</a:t>
            </a:r>
            <a:endParaRPr lang="es-VE" sz="900" dirty="0"/>
          </a:p>
        </p:txBody>
      </p:sp>
      <p:sp>
        <p:nvSpPr>
          <p:cNvPr id="24" name="6 CuadroTexto"/>
          <p:cNvSpPr txBox="1"/>
          <p:nvPr/>
        </p:nvSpPr>
        <p:spPr>
          <a:xfrm>
            <a:off x="357190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-17-</a:t>
            </a:r>
            <a:endParaRPr lang="es-VE" sz="900" dirty="0"/>
          </a:p>
        </p:txBody>
      </p:sp>
      <p:sp>
        <p:nvSpPr>
          <p:cNvPr id="17" name="WordArt 43"/>
          <p:cNvSpPr>
            <a:spLocks noChangeArrowheads="1" noChangeShapeType="1" noTextEdit="1"/>
          </p:cNvSpPr>
          <p:nvPr/>
        </p:nvSpPr>
        <p:spPr bwMode="auto">
          <a:xfrm>
            <a:off x="3571657" y="594596"/>
            <a:ext cx="2165156" cy="29644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Indicadores del Mercado</a:t>
            </a:r>
          </a:p>
        </p:txBody>
      </p:sp>
      <p:sp>
        <p:nvSpPr>
          <p:cNvPr id="18" name="WordArt 271"/>
          <p:cNvSpPr>
            <a:spLocks noChangeArrowheads="1" noChangeShapeType="1" noTextEdit="1"/>
          </p:cNvSpPr>
          <p:nvPr/>
        </p:nvSpPr>
        <p:spPr bwMode="auto">
          <a:xfrm>
            <a:off x="607199" y="971600"/>
            <a:ext cx="1368152" cy="1653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Mercado Primario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33618" y="1210246"/>
            <a:ext cx="610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RESUMEN DEL ESTADO DE LAS OBLIGACIONES EN EL REGISTRO NACIONAL DE VALORES AUTORIZACIÓN POR REDENCIÓN FIJA AL 31/10/2018</a:t>
            </a:r>
            <a:endParaRPr lang="es-V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90" y="1570842"/>
            <a:ext cx="6185962" cy="61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11014" y="1155826"/>
            <a:ext cx="479425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800" b="1" dirty="0">
                <a:latin typeface="Arial" pitchFamily="34" charset="0"/>
                <a:cs typeface="Arial" pitchFamily="34" charset="0"/>
              </a:rPr>
              <a:t>Tasa Promedio de los Papeles Comerciales, Obligaciones, Títulos de Participación comparativas con  Tasas de Interés Activas y  Pasivas Bancarias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800" b="1" dirty="0" smtClean="0">
                <a:latin typeface="Arial" pitchFamily="34" charset="0"/>
                <a:cs typeface="Arial" pitchFamily="34" charset="0"/>
              </a:rPr>
              <a:t>Octubre 2017 </a:t>
            </a:r>
            <a:r>
              <a:rPr lang="es-VE" altLang="es-VE" sz="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s-VE" altLang="es-VE" sz="800" b="1" dirty="0" smtClean="0">
                <a:latin typeface="Arial" pitchFamily="34" charset="0"/>
                <a:cs typeface="Arial" pitchFamily="34" charset="0"/>
              </a:rPr>
              <a:t>Octubre 2018 </a:t>
            </a:r>
            <a:endParaRPr lang="es-VE" altLang="es-V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270"/>
          <p:cNvSpPr>
            <a:spLocks noChangeShapeType="1"/>
          </p:cNvSpPr>
          <p:nvPr/>
        </p:nvSpPr>
        <p:spPr bwMode="auto">
          <a:xfrm>
            <a:off x="414338" y="1250577"/>
            <a:ext cx="5537200" cy="1587"/>
          </a:xfrm>
          <a:prstGeom prst="line">
            <a:avLst/>
          </a:prstGeom>
          <a:noFill/>
          <a:ln w="12573">
            <a:noFill/>
            <a:miter lim="800000"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07199" y="6525333"/>
            <a:ext cx="584613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>
                <a:latin typeface="Arial" pitchFamily="34" charset="0"/>
                <a:cs typeface="Arial" pitchFamily="34" charset="0"/>
              </a:rPr>
              <a:t>Montos </a:t>
            </a: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mensuales negociados </a:t>
            </a:r>
            <a:r>
              <a:rPr lang="es-ES_tradnl" altLang="es-VE" sz="900" b="1" dirty="0">
                <a:latin typeface="Arial" pitchFamily="34" charset="0"/>
                <a:cs typeface="Arial" pitchFamily="34" charset="0"/>
              </a:rPr>
              <a:t>en la Bolsa Pública de Valores Bicentenaria (</a:t>
            </a: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BPVB) 2018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(en Bolívares Soberanos)</a:t>
            </a:r>
            <a:endParaRPr lang="es-ES_tradnl" altLang="es-VE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042"/>
          <p:cNvSpPr txBox="1">
            <a:spLocks noChangeArrowheads="1"/>
          </p:cNvSpPr>
          <p:nvPr/>
        </p:nvSpPr>
        <p:spPr bwMode="auto">
          <a:xfrm>
            <a:off x="1760577" y="8216026"/>
            <a:ext cx="2744787" cy="186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600" b="1" dirty="0" smtClean="0"/>
              <a:t>Fuente: </a:t>
            </a:r>
            <a:r>
              <a:rPr lang="es-ES_tradnl" altLang="es-VE" sz="600" dirty="0" smtClean="0"/>
              <a:t>Bolsa </a:t>
            </a:r>
            <a:r>
              <a:rPr lang="es-ES_tradnl" altLang="es-VE" sz="600" dirty="0"/>
              <a:t>Pública de Valores Bicentenaria (BPVB)</a:t>
            </a:r>
          </a:p>
        </p:txBody>
      </p:sp>
      <p:sp>
        <p:nvSpPr>
          <p:cNvPr id="25" name="WordArt 43"/>
          <p:cNvSpPr>
            <a:spLocks noChangeArrowheads="1" noChangeShapeType="1" noTextEdit="1"/>
          </p:cNvSpPr>
          <p:nvPr/>
        </p:nvSpPr>
        <p:spPr bwMode="auto">
          <a:xfrm>
            <a:off x="3724057" y="714346"/>
            <a:ext cx="2165156" cy="29644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Indicadores del Mercado</a:t>
            </a:r>
          </a:p>
        </p:txBody>
      </p:sp>
      <p:sp>
        <p:nvSpPr>
          <p:cNvPr id="26" name="WordArt 271"/>
          <p:cNvSpPr>
            <a:spLocks noChangeArrowheads="1" noChangeShapeType="1" noTextEdit="1"/>
          </p:cNvSpPr>
          <p:nvPr/>
        </p:nvSpPr>
        <p:spPr bwMode="auto">
          <a:xfrm>
            <a:off x="607199" y="937447"/>
            <a:ext cx="1368152" cy="1653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Mercado Primario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5 CuadroTexto"/>
          <p:cNvSpPr txBox="1"/>
          <p:nvPr/>
        </p:nvSpPr>
        <p:spPr>
          <a:xfrm>
            <a:off x="592933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</a:t>
            </a:r>
            <a:endParaRPr lang="es-VE" sz="900" dirty="0"/>
          </a:p>
        </p:txBody>
      </p:sp>
      <p:sp>
        <p:nvSpPr>
          <p:cNvPr id="28" name="6 CuadroTexto"/>
          <p:cNvSpPr txBox="1"/>
          <p:nvPr/>
        </p:nvSpPr>
        <p:spPr>
          <a:xfrm>
            <a:off x="6072206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-18-</a:t>
            </a:r>
            <a:endParaRPr lang="es-VE" sz="900" dirty="0"/>
          </a:p>
        </p:txBody>
      </p:sp>
      <p:sp>
        <p:nvSpPr>
          <p:cNvPr id="29" name="Text Box 771"/>
          <p:cNvSpPr txBox="1">
            <a:spLocks noChangeArrowheads="1"/>
          </p:cNvSpPr>
          <p:nvPr/>
        </p:nvSpPr>
        <p:spPr bwMode="auto">
          <a:xfrm>
            <a:off x="1047178" y="3392953"/>
            <a:ext cx="4271519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600" b="1" dirty="0"/>
              <a:t>Fuente:</a:t>
            </a:r>
            <a:r>
              <a:rPr lang="es-ES_tradnl" altLang="es-VE" sz="600" dirty="0"/>
              <a:t> Superintendencia Nacional de Valores y BCV.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dirty="0"/>
              <a:t>Tasa de interés activa anual: Corresponde al promedio ponderado de los pagarés, préstamos y descuentos.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dirty="0"/>
              <a:t>Tasa de interés pasiva anual: Corresponde al promedio ponderado de los depósitos a plazo menor a </a:t>
            </a:r>
            <a:r>
              <a:rPr lang="es-VE" altLang="es-VE" sz="600" dirty="0" smtClean="0"/>
              <a:t>29, 29, </a:t>
            </a:r>
            <a:r>
              <a:rPr lang="es-VE" altLang="es-VE" sz="600" dirty="0"/>
              <a:t>60, 90 y mayor a 90 días.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1490656" y="6099924"/>
            <a:ext cx="4405163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600" b="1" dirty="0"/>
              <a:t>Fuente:</a:t>
            </a:r>
            <a:r>
              <a:rPr lang="es-ES_tradnl" altLang="es-VE" sz="600" dirty="0"/>
              <a:t> Superintendencia Nacional de Valores y BCV.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dirty="0"/>
              <a:t>Tasa de interés activa anual: Corresponde al promedio ponderado de los pagarés, préstamos y descuentos.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dirty="0"/>
              <a:t>Tasa de interés pasiva anual: Corresponde al promedio ponderado de los depósitos a plazo menor a </a:t>
            </a:r>
            <a:r>
              <a:rPr lang="es-VE" altLang="es-VE" sz="600" dirty="0" smtClean="0"/>
              <a:t>29, </a:t>
            </a:r>
            <a:r>
              <a:rPr lang="es-VE" altLang="es-VE" sz="600" dirty="0"/>
              <a:t>60, 90 y mayor a 90 días</a:t>
            </a:r>
            <a:r>
              <a:rPr lang="es-VE" altLang="es-VE" sz="600" dirty="0" smtClean="0"/>
              <a:t>.</a:t>
            </a:r>
            <a:endParaRPr lang="es-VE" altLang="es-VE" sz="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090" y="6876152"/>
            <a:ext cx="3404017" cy="136056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200" y="1568205"/>
            <a:ext cx="4198875" cy="18222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809" y="3812265"/>
            <a:ext cx="3726382" cy="229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86" y="8358214"/>
            <a:ext cx="6624000" cy="78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WordArt 2"/>
          <p:cNvSpPr>
            <a:spLocks noChangeArrowheads="1" noChangeShapeType="1" noTextEdit="1"/>
          </p:cNvSpPr>
          <p:nvPr/>
        </p:nvSpPr>
        <p:spPr bwMode="auto">
          <a:xfrm>
            <a:off x="3746500" y="683238"/>
            <a:ext cx="2252663" cy="23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Indicadores </a:t>
            </a:r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del Mercado</a:t>
            </a:r>
          </a:p>
        </p:txBody>
      </p:sp>
      <p:sp>
        <p:nvSpPr>
          <p:cNvPr id="22" name="Text Box 355"/>
          <p:cNvSpPr txBox="1">
            <a:spLocks noChangeArrowheads="1"/>
          </p:cNvSpPr>
          <p:nvPr/>
        </p:nvSpPr>
        <p:spPr bwMode="auto">
          <a:xfrm>
            <a:off x="1556792" y="1048611"/>
            <a:ext cx="4121150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>
                <a:latin typeface="Arial" pitchFamily="34" charset="0"/>
                <a:cs typeface="Arial" pitchFamily="34" charset="0"/>
              </a:rPr>
              <a:t>Montos Negociados en la Bolsa de Valores de Caracas, C.A.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Octubre 2017- Octubre 2018</a:t>
            </a:r>
            <a:endParaRPr lang="es-ES_tradnl" altLang="es-VE" sz="9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900" b="1" dirty="0" smtClean="0">
                <a:latin typeface="Arial" pitchFamily="34" charset="0"/>
                <a:cs typeface="Arial" pitchFamily="34" charset="0"/>
              </a:rPr>
              <a:t>(Bolívares Soberanos )</a:t>
            </a:r>
            <a:endParaRPr lang="es-VE" altLang="es-VE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WordArt 209"/>
          <p:cNvSpPr>
            <a:spLocks noChangeArrowheads="1" noChangeShapeType="1" noTextEdit="1"/>
          </p:cNvSpPr>
          <p:nvPr/>
        </p:nvSpPr>
        <p:spPr bwMode="auto">
          <a:xfrm>
            <a:off x="548679" y="902157"/>
            <a:ext cx="1584176" cy="1611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Mercado Secundario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5 CuadroTexto"/>
          <p:cNvSpPr txBox="1"/>
          <p:nvPr/>
        </p:nvSpPr>
        <p:spPr>
          <a:xfrm>
            <a:off x="21429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</a:t>
            </a:r>
            <a:endParaRPr lang="es-VE" sz="900" dirty="0"/>
          </a:p>
        </p:txBody>
      </p:sp>
      <p:sp>
        <p:nvSpPr>
          <p:cNvPr id="23" name="6 CuadroTexto"/>
          <p:cNvSpPr txBox="1"/>
          <p:nvPr/>
        </p:nvSpPr>
        <p:spPr>
          <a:xfrm>
            <a:off x="357190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-19-</a:t>
            </a:r>
            <a:endParaRPr lang="es-VE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663" y="6056181"/>
            <a:ext cx="3211575" cy="21812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0048" y="8021948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800" b="1" dirty="0" smtClean="0"/>
              <a:t>Fuente</a:t>
            </a:r>
            <a:r>
              <a:rPr lang="es-VE" sz="800" dirty="0" smtClean="0"/>
              <a:t>: Bolsa de Valores de Caracas</a:t>
            </a:r>
            <a:endParaRPr lang="es-VE" sz="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6" y="1511938"/>
            <a:ext cx="4910820" cy="21521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60" y="3701434"/>
            <a:ext cx="4628325" cy="23547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8240" y="5975193"/>
            <a:ext cx="3398103" cy="226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571472"/>
            <a:ext cx="1847840" cy="3869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1400" b="1" dirty="0" smtClean="0">
                <a:solidFill>
                  <a:srgbClr val="969696"/>
                </a:solidFill>
              </a:rPr>
              <a:t>www.sunaval.gob.ve</a:t>
            </a:r>
            <a:r>
              <a:rPr lang="es-ES_tradnl" altLang="es-VE" sz="1900" dirty="0" smtClean="0">
                <a:solidFill>
                  <a:srgbClr val="969696"/>
                </a:solidFill>
              </a:rPr>
              <a:t> </a:t>
            </a:r>
            <a:endParaRPr lang="es-ES_tradnl" altLang="es-VE" sz="1900" dirty="0">
              <a:solidFill>
                <a:srgbClr val="969696"/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1868300" y="1030288"/>
            <a:ext cx="0" cy="698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7518400"/>
            <a:ext cx="1873250" cy="55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dirty="0"/>
              <a:t>Av. Francisco Solano López,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dirty="0"/>
              <a:t>entres Av. Los Jabillos y Calle San Gerónimo,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dirty="0"/>
              <a:t>Sabana Grande, Municipio Libertador, D.C.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dirty="0"/>
              <a:t>(0212) 761.94.46 – 761.96.66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dirty="0"/>
              <a:t>761.91.36 – 761.91.37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71678" y="1500156"/>
            <a:ext cx="3351213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s-VE" altLang="es-VE" sz="800" dirty="0" smtClean="0"/>
              <a:t>Carlos Rojas</a:t>
            </a:r>
            <a:endParaRPr lang="es-VE" altLang="es-VE" sz="800" dirty="0"/>
          </a:p>
          <a:p>
            <a:pPr eaLnBrk="1" hangingPunct="1"/>
            <a:r>
              <a:rPr lang="es-VE" altLang="es-VE" sz="800" b="1" dirty="0" smtClean="0">
                <a:solidFill>
                  <a:schemeClr val="tx1"/>
                </a:solidFill>
              </a:rPr>
              <a:t>Superintendente </a:t>
            </a:r>
            <a:r>
              <a:rPr lang="es-VE" altLang="es-VE" sz="800" b="1" dirty="0">
                <a:solidFill>
                  <a:schemeClr val="tx1"/>
                </a:solidFill>
              </a:rPr>
              <a:t>Nacional de </a:t>
            </a:r>
            <a:r>
              <a:rPr lang="es-VE" altLang="es-VE" sz="800" b="1" dirty="0" smtClean="0">
                <a:solidFill>
                  <a:schemeClr val="tx1"/>
                </a:solidFill>
              </a:rPr>
              <a:t>Valores</a:t>
            </a:r>
            <a:endParaRPr lang="es-VE" altLang="es-VE" sz="800" b="1" dirty="0">
              <a:solidFill>
                <a:schemeClr val="tx1"/>
              </a:solidFill>
            </a:endParaRPr>
          </a:p>
          <a:p>
            <a:pPr eaLnBrk="1" hangingPunct="1"/>
            <a:endParaRPr lang="es-VE" altLang="es-VE" sz="800" b="1" dirty="0">
              <a:solidFill>
                <a:srgbClr val="FF0000"/>
              </a:solidFill>
            </a:endParaRPr>
          </a:p>
          <a:p>
            <a:pPr eaLnBrk="1" hangingPunct="1"/>
            <a:r>
              <a:rPr lang="es-VE" altLang="es-VE" sz="800" dirty="0" smtClean="0"/>
              <a:t>Trina Gertrudis Colina Medina</a:t>
            </a:r>
          </a:p>
          <a:p>
            <a:pPr eaLnBrk="1" hangingPunct="1"/>
            <a:r>
              <a:rPr lang="es-VE" altLang="es-VE" sz="800" b="1" dirty="0" smtClean="0">
                <a:solidFill>
                  <a:schemeClr val="tx1"/>
                </a:solidFill>
              </a:rPr>
              <a:t>Superintendente </a:t>
            </a:r>
            <a:r>
              <a:rPr lang="es-VE" altLang="es-VE" sz="800" b="1" dirty="0">
                <a:solidFill>
                  <a:schemeClr val="tx1"/>
                </a:solidFill>
              </a:rPr>
              <a:t>Nacional de Valores </a:t>
            </a:r>
            <a:r>
              <a:rPr lang="es-VE" altLang="es-VE" sz="800" b="1" dirty="0" smtClean="0">
                <a:solidFill>
                  <a:schemeClr val="tx1"/>
                </a:solidFill>
              </a:rPr>
              <a:t>Adjunto</a:t>
            </a:r>
            <a:endParaRPr lang="es-VE" altLang="es-VE" sz="800" b="1" dirty="0">
              <a:solidFill>
                <a:schemeClr val="tx1"/>
              </a:solidFill>
            </a:endParaRPr>
          </a:p>
          <a:p>
            <a:pPr eaLnBrk="1" hangingPunct="1"/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/>
            <a:r>
              <a:rPr lang="es-VE" altLang="es-VE" sz="800" dirty="0" smtClean="0"/>
              <a:t>Atistudemus León</a:t>
            </a:r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/>
            <a:r>
              <a:rPr lang="es-VE" altLang="es-VE" sz="800" b="1" dirty="0" smtClean="0">
                <a:solidFill>
                  <a:schemeClr val="tx1"/>
                </a:solidFill>
              </a:rPr>
              <a:t>Auditoría </a:t>
            </a:r>
            <a:r>
              <a:rPr lang="es-VE" altLang="es-VE" sz="800" b="1" dirty="0">
                <a:solidFill>
                  <a:schemeClr val="tx1"/>
                </a:solidFill>
              </a:rPr>
              <a:t>Interna </a:t>
            </a:r>
          </a:p>
          <a:p>
            <a:pPr eaLnBrk="1" hangingPunct="1"/>
            <a:endParaRPr lang="es-VE" altLang="es-VE" sz="800" b="1" dirty="0">
              <a:solidFill>
                <a:srgbClr val="FF0000"/>
              </a:solidFill>
            </a:endParaRPr>
          </a:p>
          <a:p>
            <a:pPr eaLnBrk="1" hangingPunct="1"/>
            <a:r>
              <a:rPr lang="es-VE" altLang="es-VE" sz="800" dirty="0" err="1" smtClean="0"/>
              <a:t>Maylin</a:t>
            </a:r>
            <a:r>
              <a:rPr lang="es-VE" altLang="es-VE" sz="800" dirty="0" smtClean="0"/>
              <a:t> González</a:t>
            </a:r>
            <a:endParaRPr lang="es-VE" altLang="es-VE" sz="800" dirty="0"/>
          </a:p>
          <a:p>
            <a:pPr eaLnBrk="1" hangingPunct="1"/>
            <a:r>
              <a:rPr lang="es-VE" altLang="es-VE" sz="800" b="1" dirty="0">
                <a:solidFill>
                  <a:schemeClr val="tx1"/>
                </a:solidFill>
              </a:rPr>
              <a:t>Consultoría Jurídica</a:t>
            </a:r>
          </a:p>
          <a:p>
            <a:pPr eaLnBrk="1" hangingPunct="1"/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/>
            <a:r>
              <a:rPr lang="es-VE" altLang="es-VE" sz="800" dirty="0"/>
              <a:t>I</a:t>
            </a:r>
            <a:r>
              <a:rPr lang="es-VE" altLang="es-VE" sz="800" dirty="0" smtClean="0"/>
              <a:t>rving Vega</a:t>
            </a:r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/>
            <a:r>
              <a:rPr lang="es-VE" altLang="es-VE" sz="800" b="1" dirty="0">
                <a:solidFill>
                  <a:schemeClr val="tx1"/>
                </a:solidFill>
              </a:rPr>
              <a:t>Oficina de Administración y Servicios </a:t>
            </a:r>
          </a:p>
          <a:p>
            <a:pPr eaLnBrk="1" hangingPunct="1"/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/>
            <a:r>
              <a:rPr lang="es-VE" altLang="es-VE" sz="800" smtClean="0"/>
              <a:t>Jesús Rondón </a:t>
            </a:r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/>
            <a:r>
              <a:rPr lang="es-VE" altLang="es-VE" sz="800" b="1" dirty="0">
                <a:solidFill>
                  <a:schemeClr val="tx1"/>
                </a:solidFill>
              </a:rPr>
              <a:t>Oficina de </a:t>
            </a:r>
            <a:r>
              <a:rPr lang="es-VE" altLang="es-VE" sz="800" b="1" dirty="0" smtClean="0">
                <a:solidFill>
                  <a:schemeClr val="tx1"/>
                </a:solidFill>
              </a:rPr>
              <a:t>Gestión del Talento Humano</a:t>
            </a:r>
            <a:endParaRPr lang="es-VE" altLang="es-VE" sz="800" b="1" dirty="0">
              <a:solidFill>
                <a:schemeClr val="tx1"/>
              </a:solidFill>
            </a:endParaRPr>
          </a:p>
          <a:p>
            <a:pPr eaLnBrk="1" hangingPunct="1"/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/>
            <a:r>
              <a:rPr lang="es-VE" altLang="es-VE" sz="800" dirty="0" err="1" smtClean="0">
                <a:solidFill>
                  <a:schemeClr val="tx1"/>
                </a:solidFill>
              </a:rPr>
              <a:t>Rossy</a:t>
            </a:r>
            <a:r>
              <a:rPr lang="es-VE" altLang="es-VE" sz="800" dirty="0" smtClean="0">
                <a:solidFill>
                  <a:schemeClr val="tx1"/>
                </a:solidFill>
              </a:rPr>
              <a:t> </a:t>
            </a:r>
            <a:r>
              <a:rPr lang="es-VE" altLang="es-VE" sz="800" dirty="0" err="1" smtClean="0">
                <a:solidFill>
                  <a:schemeClr val="tx1"/>
                </a:solidFill>
              </a:rPr>
              <a:t>Alarcon</a:t>
            </a:r>
            <a:r>
              <a:rPr lang="es-VE" altLang="es-VE" sz="800" dirty="0" smtClean="0">
                <a:solidFill>
                  <a:schemeClr val="tx1"/>
                </a:solidFill>
              </a:rPr>
              <a:t> </a:t>
            </a:r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/>
            <a:r>
              <a:rPr lang="es-VE" altLang="es-VE" sz="800" b="1" dirty="0">
                <a:solidFill>
                  <a:schemeClr val="tx1"/>
                </a:solidFill>
              </a:rPr>
              <a:t>Oficina de Comunicación y Relaciones Institucionales</a:t>
            </a:r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/>
            <a:endParaRPr lang="es-VE" altLang="es-VE" sz="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s-VE" altLang="es-VE" sz="800" dirty="0" smtClean="0"/>
              <a:t>Marco Pérez </a:t>
            </a:r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/>
            <a:r>
              <a:rPr lang="es-VE" altLang="es-VE" sz="800" b="1" dirty="0" smtClean="0">
                <a:solidFill>
                  <a:schemeClr val="tx1"/>
                </a:solidFill>
              </a:rPr>
              <a:t>Oficina </a:t>
            </a:r>
            <a:r>
              <a:rPr lang="es-VE" altLang="es-VE" sz="800" b="1" dirty="0">
                <a:solidFill>
                  <a:schemeClr val="tx1"/>
                </a:solidFill>
              </a:rPr>
              <a:t>de Registro Nacional de Valores y Archivo</a:t>
            </a:r>
          </a:p>
          <a:p>
            <a:pPr eaLnBrk="1" hangingPunct="1"/>
            <a:endParaRPr lang="es-VE" altLang="es-VE" sz="800" dirty="0"/>
          </a:p>
          <a:p>
            <a:pPr eaLnBrk="1" hangingPunct="1"/>
            <a:r>
              <a:rPr lang="es-VE" altLang="es-VE" sz="800" dirty="0" smtClean="0"/>
              <a:t>Karina Ocampo</a:t>
            </a:r>
            <a:endParaRPr lang="es-VE" altLang="es-VE" sz="800" dirty="0"/>
          </a:p>
          <a:p>
            <a:pPr eaLnBrk="1" hangingPunct="1"/>
            <a:r>
              <a:rPr lang="es-VE" altLang="es-VE" sz="800" b="1" dirty="0" smtClean="0">
                <a:solidFill>
                  <a:schemeClr val="tx1"/>
                </a:solidFill>
              </a:rPr>
              <a:t>Gerencia de </a:t>
            </a:r>
            <a:r>
              <a:rPr lang="es-VE" altLang="es-VE" sz="800" b="1" dirty="0">
                <a:solidFill>
                  <a:schemeClr val="tx1"/>
                </a:solidFill>
              </a:rPr>
              <a:t>Participación Ciudadana y Protección al Pequeño Inversor </a:t>
            </a:r>
          </a:p>
          <a:p>
            <a:pPr eaLnBrk="1" hangingPunct="1"/>
            <a:endParaRPr lang="es-VE" altLang="es-VE" sz="800" b="1" dirty="0">
              <a:solidFill>
                <a:srgbClr val="FF0000"/>
              </a:solidFill>
            </a:endParaRPr>
          </a:p>
          <a:p>
            <a:r>
              <a:rPr lang="es-VE" sz="800" dirty="0" smtClean="0"/>
              <a:t>Marcelo </a:t>
            </a:r>
            <a:r>
              <a:rPr lang="es-VE" sz="800" dirty="0" err="1" smtClean="0"/>
              <a:t>Villasante</a:t>
            </a:r>
            <a:endParaRPr lang="es-VE" altLang="es-VE" sz="800" dirty="0" smtClean="0"/>
          </a:p>
          <a:p>
            <a:pPr eaLnBrk="1" hangingPunct="1"/>
            <a:r>
              <a:rPr lang="es-VE" altLang="es-VE" sz="800" b="1" dirty="0" smtClean="0">
                <a:solidFill>
                  <a:schemeClr val="tx1"/>
                </a:solidFill>
              </a:rPr>
              <a:t>Oficina </a:t>
            </a:r>
            <a:r>
              <a:rPr lang="es-VE" altLang="es-VE" sz="800" b="1" dirty="0">
                <a:solidFill>
                  <a:schemeClr val="tx1"/>
                </a:solidFill>
              </a:rPr>
              <a:t>de Sistemas y Tecnologías de la Información</a:t>
            </a:r>
          </a:p>
          <a:p>
            <a:pPr eaLnBrk="1" hangingPunct="1"/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/>
            <a:r>
              <a:rPr lang="es-VE" altLang="es-VE" sz="800" dirty="0" smtClean="0"/>
              <a:t>Linda Abella</a:t>
            </a:r>
            <a:r>
              <a:rPr lang="es-VE" altLang="es-VE" sz="800" dirty="0" smtClean="0">
                <a:solidFill>
                  <a:schemeClr val="tx1"/>
                </a:solidFill>
              </a:rPr>
              <a:t> </a:t>
            </a:r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VE" altLang="es-VE" sz="800" b="1" dirty="0">
                <a:solidFill>
                  <a:schemeClr val="tx1"/>
                </a:solidFill>
              </a:rPr>
              <a:t>Oficina de Planificación, Presupuesto y Organización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VE" altLang="es-VE" sz="800" b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VE" altLang="es-VE" sz="800" dirty="0" err="1">
                <a:solidFill>
                  <a:schemeClr val="tx1"/>
                </a:solidFill>
              </a:rPr>
              <a:t>Tivisay</a:t>
            </a:r>
            <a:r>
              <a:rPr lang="es-VE" altLang="es-VE" sz="800" dirty="0">
                <a:solidFill>
                  <a:schemeClr val="tx1"/>
                </a:solidFill>
              </a:rPr>
              <a:t> </a:t>
            </a:r>
            <a:r>
              <a:rPr lang="es-VE" altLang="es-VE" sz="800" dirty="0" err="1">
                <a:solidFill>
                  <a:schemeClr val="tx1"/>
                </a:solidFill>
              </a:rPr>
              <a:t>Marcano</a:t>
            </a:r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VE" altLang="es-VE" sz="800" b="1" dirty="0">
                <a:solidFill>
                  <a:schemeClr val="tx1"/>
                </a:solidFill>
              </a:rPr>
              <a:t>Gerencia </a:t>
            </a:r>
            <a:r>
              <a:rPr lang="es-VE" altLang="es-VE" sz="800" b="1" dirty="0" smtClean="0">
                <a:solidFill>
                  <a:schemeClr val="tx1"/>
                </a:solidFill>
              </a:rPr>
              <a:t>de Control de </a:t>
            </a:r>
            <a:r>
              <a:rPr lang="es-VE" altLang="es-VE" sz="800" b="1" dirty="0">
                <a:solidFill>
                  <a:schemeClr val="tx1"/>
                </a:solidFill>
              </a:rPr>
              <a:t>Oferta Pública </a:t>
            </a:r>
            <a:r>
              <a:rPr lang="es-VE" altLang="es-VE" sz="800" dirty="0">
                <a:solidFill>
                  <a:schemeClr val="tx1"/>
                </a:solidFill>
              </a:rPr>
              <a:t> </a:t>
            </a:r>
            <a:endParaRPr lang="es-VE" altLang="es-VE" sz="800" b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/>
            <a:r>
              <a:rPr lang="es-VE" altLang="es-VE" sz="800" dirty="0" smtClean="0">
                <a:solidFill>
                  <a:schemeClr val="tx1"/>
                </a:solidFill>
              </a:rPr>
              <a:t>Exima Estrella</a:t>
            </a:r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/>
            <a:r>
              <a:rPr lang="es-VE" altLang="es-VE" sz="800" b="1" dirty="0">
                <a:solidFill>
                  <a:schemeClr val="tx1"/>
                </a:solidFill>
              </a:rPr>
              <a:t>Gerencia de Control e Inspecciones</a:t>
            </a:r>
          </a:p>
          <a:p>
            <a:pPr eaLnBrk="1" hangingPunct="1"/>
            <a:endParaRPr lang="es-VE" altLang="es-VE" sz="800" dirty="0">
              <a:solidFill>
                <a:srgbClr val="FF0000"/>
              </a:solidFill>
            </a:endParaRPr>
          </a:p>
          <a:p>
            <a:pPr eaLnBrk="1" hangingPunct="1"/>
            <a:r>
              <a:rPr lang="es-VE" altLang="es-VE" sz="800" dirty="0">
                <a:solidFill>
                  <a:schemeClr val="tx1"/>
                </a:solidFill>
              </a:rPr>
              <a:t>Gerardo Urbina</a:t>
            </a:r>
          </a:p>
          <a:p>
            <a:pPr eaLnBrk="1" hangingPunct="1"/>
            <a:r>
              <a:rPr lang="es-VE" altLang="es-VE" sz="800" b="1" dirty="0">
                <a:solidFill>
                  <a:schemeClr val="tx1"/>
                </a:solidFill>
              </a:rPr>
              <a:t>Gerencia de Prevención, Fiscalización y Control de Legitimación de Capitales y Financiamiento al Terrorismo</a:t>
            </a:r>
          </a:p>
          <a:p>
            <a:pPr eaLnBrk="1" hangingPunct="1"/>
            <a:endParaRPr lang="es-VE" altLang="es-VE" sz="800" b="1" dirty="0">
              <a:solidFill>
                <a:schemeClr val="tx1"/>
              </a:solidFill>
            </a:endParaRPr>
          </a:p>
          <a:p>
            <a:pPr eaLnBrk="1" hangingPunct="1"/>
            <a:endParaRPr lang="es-VE" altLang="es-VE" sz="800" dirty="0">
              <a:solidFill>
                <a:schemeClr val="tx1"/>
              </a:solidFill>
            </a:endParaRPr>
          </a:p>
          <a:p>
            <a:pPr eaLnBrk="1" hangingPunct="1"/>
            <a:r>
              <a:rPr lang="es-VE" altLang="es-VE" sz="800" b="1" dirty="0">
                <a:solidFill>
                  <a:schemeClr val="tx1"/>
                </a:solidFill>
              </a:rPr>
              <a:t>Gerencia de Inteligencia Financiera y Riesgo</a:t>
            </a:r>
          </a:p>
          <a:p>
            <a:pPr eaLnBrk="1" hangingPunct="1"/>
            <a:endParaRPr lang="es-VE" altLang="es-VE" sz="800" b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VE" altLang="es-VE" sz="800" b="1" dirty="0">
                <a:solidFill>
                  <a:schemeClr val="tx1"/>
                </a:solidFill>
              </a:rPr>
              <a:t>Oficial de Cumplimiento</a:t>
            </a: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70" y="785786"/>
            <a:ext cx="217805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877272" y="214282"/>
            <a:ext cx="8378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800" dirty="0" smtClean="0"/>
              <a:t>octubre</a:t>
            </a:r>
            <a:endParaRPr lang="es-VE" sz="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72206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-2-</a:t>
            </a:r>
            <a:endParaRPr lang="es-VE" sz="9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5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1081881" y="1206887"/>
            <a:ext cx="469423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>
                <a:latin typeface="Arial" pitchFamily="34" charset="0"/>
                <a:cs typeface="Arial" pitchFamily="34" charset="0"/>
              </a:rPr>
              <a:t>Montos Negociados en la  </a:t>
            </a: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Bolsa </a:t>
            </a:r>
            <a:r>
              <a:rPr lang="es-ES_tradnl" altLang="es-VE" sz="900" b="1" dirty="0">
                <a:latin typeface="Arial" pitchFamily="34" charset="0"/>
                <a:cs typeface="Arial" pitchFamily="34" charset="0"/>
              </a:rPr>
              <a:t>Pública de Valores Bicentenaria (BPVB)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Octubre 2018 (Bolívares Soberanos)</a:t>
            </a:r>
            <a:endParaRPr lang="es-ES_tradnl" altLang="es-VE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270"/>
          <p:cNvSpPr>
            <a:spLocks noChangeShapeType="1"/>
          </p:cNvSpPr>
          <p:nvPr/>
        </p:nvSpPr>
        <p:spPr bwMode="auto">
          <a:xfrm>
            <a:off x="394890" y="1772580"/>
            <a:ext cx="5537200" cy="1587"/>
          </a:xfrm>
          <a:prstGeom prst="line">
            <a:avLst/>
          </a:prstGeom>
          <a:noFill/>
          <a:ln w="12573">
            <a:noFill/>
            <a:miter lim="800000"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36" name="WordArt 272"/>
          <p:cNvSpPr>
            <a:spLocks noChangeArrowheads="1" noChangeShapeType="1" noTextEdit="1"/>
          </p:cNvSpPr>
          <p:nvPr/>
        </p:nvSpPr>
        <p:spPr bwMode="auto">
          <a:xfrm>
            <a:off x="3781425" y="731838"/>
            <a:ext cx="2251075" cy="23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In	</a:t>
            </a:r>
            <a:r>
              <a:rPr lang="es-VE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dicadores</a:t>
            </a:r>
            <a:r>
              <a:rPr lang="es-VE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 </a:t>
            </a:r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del Mercado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376212" y="5148080"/>
            <a:ext cx="5904656" cy="3715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>
                <a:latin typeface="Arial" pitchFamily="34" charset="0"/>
                <a:cs typeface="Arial" pitchFamily="34" charset="0"/>
              </a:rPr>
              <a:t>Montos Negociados </a:t>
            </a: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y número de operaciones en </a:t>
            </a:r>
            <a:r>
              <a:rPr lang="es-ES_tradnl" altLang="es-VE" sz="900" b="1" dirty="0">
                <a:latin typeface="Arial" pitchFamily="34" charset="0"/>
                <a:cs typeface="Arial" pitchFamily="34" charset="0"/>
              </a:rPr>
              <a:t>la  </a:t>
            </a: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Bolsa </a:t>
            </a:r>
            <a:r>
              <a:rPr lang="es-ES_tradnl" altLang="es-VE" sz="900" b="1" dirty="0">
                <a:latin typeface="Arial" pitchFamily="34" charset="0"/>
                <a:cs typeface="Arial" pitchFamily="34" charset="0"/>
              </a:rPr>
              <a:t>Pública de Valores Bicentenaria (</a:t>
            </a: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BPVB) 2018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 (Bolívares Soberanos)</a:t>
            </a:r>
            <a:endParaRPr lang="es-ES_tradnl" altLang="es-VE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WordArt 209"/>
          <p:cNvSpPr>
            <a:spLocks noChangeArrowheads="1" noChangeShapeType="1" noTextEdit="1"/>
          </p:cNvSpPr>
          <p:nvPr/>
        </p:nvSpPr>
        <p:spPr bwMode="auto">
          <a:xfrm>
            <a:off x="548680" y="971600"/>
            <a:ext cx="1584176" cy="1611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Mercado Secundario</a:t>
            </a:r>
          </a:p>
        </p:txBody>
      </p:sp>
      <p:sp>
        <p:nvSpPr>
          <p:cNvPr id="27" name="Text Box 1042"/>
          <p:cNvSpPr txBox="1">
            <a:spLocks noChangeArrowheads="1"/>
          </p:cNvSpPr>
          <p:nvPr/>
        </p:nvSpPr>
        <p:spPr bwMode="auto">
          <a:xfrm>
            <a:off x="583753" y="7990811"/>
            <a:ext cx="2744787" cy="186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600" b="1" dirty="0" smtClean="0"/>
              <a:t>Fuente: </a:t>
            </a:r>
            <a:r>
              <a:rPr lang="es-ES_tradnl" altLang="es-VE" sz="600" dirty="0" smtClean="0"/>
              <a:t>Bolsa </a:t>
            </a:r>
            <a:r>
              <a:rPr lang="es-ES_tradnl" altLang="es-VE" sz="600" dirty="0"/>
              <a:t>Pública de Valores Bicentenaria (BPVB)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196752" y="3298481"/>
            <a:ext cx="469423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>
                <a:latin typeface="Arial" pitchFamily="34" charset="0"/>
                <a:cs typeface="Arial" pitchFamily="34" charset="0"/>
              </a:rPr>
              <a:t>Montos Negociados en la  </a:t>
            </a: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Bolsa </a:t>
            </a:r>
            <a:r>
              <a:rPr lang="es-ES_tradnl" altLang="es-VE" sz="900" b="1" dirty="0">
                <a:latin typeface="Arial" pitchFamily="34" charset="0"/>
                <a:cs typeface="Arial" pitchFamily="34" charset="0"/>
              </a:rPr>
              <a:t>Pública de Valores Bicentenaria (BPVB)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Octubre 2018 (Bolívares Soberanos)</a:t>
            </a:r>
            <a:endParaRPr lang="es-ES_tradnl" altLang="es-VE" sz="9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5 CuadroTexto"/>
          <p:cNvSpPr txBox="1"/>
          <p:nvPr/>
        </p:nvSpPr>
        <p:spPr>
          <a:xfrm>
            <a:off x="592933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 </a:t>
            </a:r>
            <a:endParaRPr lang="es-VE" sz="900" dirty="0"/>
          </a:p>
        </p:txBody>
      </p:sp>
      <p:sp>
        <p:nvSpPr>
          <p:cNvPr id="25" name="6 CuadroTexto"/>
          <p:cNvSpPr txBox="1"/>
          <p:nvPr/>
        </p:nvSpPr>
        <p:spPr>
          <a:xfrm>
            <a:off x="6072206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-20-</a:t>
            </a:r>
            <a:endParaRPr lang="es-VE" sz="9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484784" y="3159524"/>
            <a:ext cx="2615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800" dirty="0" smtClean="0"/>
              <a:t>Fuente: Bolsa pública de valores </a:t>
            </a:r>
            <a:r>
              <a:rPr lang="es-VE" sz="800" dirty="0" err="1" smtClean="0"/>
              <a:t>bicentenaria</a:t>
            </a:r>
            <a:r>
              <a:rPr lang="es-VE" sz="800" dirty="0" smtClean="0"/>
              <a:t> (BPVB)</a:t>
            </a:r>
            <a:endParaRPr lang="es-VE" sz="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006" y="3620682"/>
            <a:ext cx="3741845" cy="15345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186" y="5525273"/>
            <a:ext cx="5372314" cy="23966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006" y="1569171"/>
            <a:ext cx="3914767" cy="1587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209"/>
          <p:cNvSpPr>
            <a:spLocks noChangeArrowheads="1" noChangeShapeType="1" noTextEdit="1"/>
          </p:cNvSpPr>
          <p:nvPr/>
        </p:nvSpPr>
        <p:spPr bwMode="auto">
          <a:xfrm>
            <a:off x="580910" y="4613989"/>
            <a:ext cx="4562516" cy="3900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Principales Índices Bursátiles</a:t>
            </a:r>
            <a:endParaRPr lang="es-VE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3214686" y="571472"/>
            <a:ext cx="3262242" cy="704603"/>
            <a:chOff x="285" y="540"/>
            <a:chExt cx="2151" cy="526"/>
          </a:xfrm>
        </p:grpSpPr>
        <p:sp>
          <p:nvSpPr>
            <p:cNvPr id="2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95" y="540"/>
              <a:ext cx="433" cy="2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s-VE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/>
                </a:rPr>
                <a:t>Índices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34" y="812"/>
              <a:ext cx="2102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s-VE" altLang="es-VE"/>
            </a:p>
          </p:txBody>
        </p:sp>
        <p:grpSp>
          <p:nvGrpSpPr>
            <p:cNvPr id="26" name="Group 9"/>
            <p:cNvGrpSpPr>
              <a:grpSpLocks/>
            </p:cNvGrpSpPr>
            <p:nvPr/>
          </p:nvGrpSpPr>
          <p:grpSpPr bwMode="auto">
            <a:xfrm>
              <a:off x="285" y="618"/>
              <a:ext cx="2115" cy="448"/>
              <a:chOff x="285" y="618"/>
              <a:chExt cx="2115" cy="448"/>
            </a:xfrm>
          </p:grpSpPr>
          <p:grpSp>
            <p:nvGrpSpPr>
              <p:cNvPr id="32" name="Group 11"/>
              <p:cNvGrpSpPr>
                <a:grpSpLocks/>
              </p:cNvGrpSpPr>
              <p:nvPr/>
            </p:nvGrpSpPr>
            <p:grpSpPr bwMode="auto">
              <a:xfrm>
                <a:off x="285" y="618"/>
                <a:ext cx="2115" cy="448"/>
                <a:chOff x="285" y="618"/>
                <a:chExt cx="2115" cy="448"/>
              </a:xfrm>
            </p:grpSpPr>
            <p:sp>
              <p:nvSpPr>
                <p:cNvPr id="33" name="Freeform 12"/>
                <p:cNvSpPr>
                  <a:spLocks noChangeArrowheads="1"/>
                </p:cNvSpPr>
                <p:nvPr/>
              </p:nvSpPr>
              <p:spPr bwMode="auto">
                <a:xfrm>
                  <a:off x="285" y="675"/>
                  <a:ext cx="2059" cy="391"/>
                </a:xfrm>
                <a:custGeom>
                  <a:avLst/>
                  <a:gdLst>
                    <a:gd name="T0" fmla="*/ 0 w 2405"/>
                    <a:gd name="T1" fmla="*/ 3 h 466"/>
                    <a:gd name="T2" fmla="*/ 3 w 2405"/>
                    <a:gd name="T3" fmla="*/ 3 h 466"/>
                    <a:gd name="T4" fmla="*/ 3 w 2405"/>
                    <a:gd name="T5" fmla="*/ 3 h 466"/>
                    <a:gd name="T6" fmla="*/ 3 w 2405"/>
                    <a:gd name="T7" fmla="*/ 3 h 466"/>
                    <a:gd name="T8" fmla="*/ 3 w 2405"/>
                    <a:gd name="T9" fmla="*/ 3 h 466"/>
                    <a:gd name="T10" fmla="*/ 3 w 2405"/>
                    <a:gd name="T11" fmla="*/ 3 h 466"/>
                    <a:gd name="T12" fmla="*/ 3 w 2405"/>
                    <a:gd name="T13" fmla="*/ 3 h 466"/>
                    <a:gd name="T14" fmla="*/ 3 w 2405"/>
                    <a:gd name="T15" fmla="*/ 3 h 466"/>
                    <a:gd name="T16" fmla="*/ 3 w 2405"/>
                    <a:gd name="T17" fmla="*/ 3 h 466"/>
                    <a:gd name="T18" fmla="*/ 3 w 2405"/>
                    <a:gd name="T19" fmla="*/ 3 h 466"/>
                    <a:gd name="T20" fmla="*/ 3 w 2405"/>
                    <a:gd name="T21" fmla="*/ 3 h 466"/>
                    <a:gd name="T22" fmla="*/ 3 w 2405"/>
                    <a:gd name="T23" fmla="*/ 3 h 466"/>
                    <a:gd name="T24" fmla="*/ 3 w 2405"/>
                    <a:gd name="T25" fmla="*/ 3 h 466"/>
                    <a:gd name="T26" fmla="*/ 3 w 2405"/>
                    <a:gd name="T27" fmla="*/ 3 h 466"/>
                    <a:gd name="T28" fmla="*/ 3 w 2405"/>
                    <a:gd name="T29" fmla="*/ 3 h 466"/>
                    <a:gd name="T30" fmla="*/ 3 w 2405"/>
                    <a:gd name="T31" fmla="*/ 3 h 466"/>
                    <a:gd name="T32" fmla="*/ 3 w 2405"/>
                    <a:gd name="T33" fmla="*/ 0 h 4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05" h="466">
                      <a:moveTo>
                        <a:pt x="0" y="376"/>
                      </a:moveTo>
                      <a:lnTo>
                        <a:pt x="30" y="226"/>
                      </a:lnTo>
                      <a:lnTo>
                        <a:pt x="126" y="424"/>
                      </a:lnTo>
                      <a:lnTo>
                        <a:pt x="156" y="304"/>
                      </a:lnTo>
                      <a:lnTo>
                        <a:pt x="234" y="352"/>
                      </a:lnTo>
                      <a:lnTo>
                        <a:pt x="342" y="232"/>
                      </a:lnTo>
                      <a:lnTo>
                        <a:pt x="450" y="424"/>
                      </a:lnTo>
                      <a:lnTo>
                        <a:pt x="516" y="278"/>
                      </a:lnTo>
                      <a:lnTo>
                        <a:pt x="600" y="400"/>
                      </a:lnTo>
                      <a:lnTo>
                        <a:pt x="774" y="280"/>
                      </a:lnTo>
                      <a:lnTo>
                        <a:pt x="837" y="466"/>
                      </a:lnTo>
                      <a:lnTo>
                        <a:pt x="984" y="391"/>
                      </a:lnTo>
                      <a:lnTo>
                        <a:pt x="1098" y="319"/>
                      </a:lnTo>
                      <a:lnTo>
                        <a:pt x="1221" y="418"/>
                      </a:lnTo>
                      <a:lnTo>
                        <a:pt x="1332" y="358"/>
                      </a:lnTo>
                      <a:lnTo>
                        <a:pt x="2190" y="382"/>
                      </a:lnTo>
                      <a:lnTo>
                        <a:pt x="2405" y="0"/>
                      </a:lnTo>
                    </a:path>
                  </a:pathLst>
                </a:custGeom>
                <a:noFill/>
                <a:ln w="57240">
                  <a:solidFill>
                    <a:srgbClr val="FFCC00"/>
                  </a:solidFill>
                  <a:round/>
                  <a:headEnd/>
                  <a:tailEnd/>
                </a:ln>
                <a:effectLst>
                  <a:outerShdw dist="17819" dir="2700000" algn="ctr" rotWithShape="0">
                    <a:srgbClr val="9879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VE"/>
                </a:p>
              </p:txBody>
            </p:sp>
            <p:sp>
              <p:nvSpPr>
                <p:cNvPr id="34" name="AutoShape 13"/>
                <p:cNvSpPr>
                  <a:spLocks noChangeArrowheads="1"/>
                </p:cNvSpPr>
                <p:nvPr/>
              </p:nvSpPr>
              <p:spPr bwMode="auto">
                <a:xfrm rot="1920000">
                  <a:off x="2287" y="618"/>
                  <a:ext cx="113" cy="1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17819" dir="2700000" algn="ctr" rotWithShape="0">
                    <a:srgbClr val="987900"/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s-VE" altLang="es-VE"/>
                </a:p>
              </p:txBody>
            </p:sp>
          </p:grpSp>
          <p:sp>
            <p:nvSpPr>
              <p:cNvPr id="31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0" y="737"/>
                <a:ext cx="1724" cy="30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s-VE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C0C0C0"/>
                    </a:solidFill>
                    <a:effectLst>
                      <a:outerShdw dist="17819" dir="2700000" algn="ctr" rotWithShape="0">
                        <a:srgbClr val="727272"/>
                      </a:outerShdw>
                    </a:effectLst>
                    <a:latin typeface="Arial Black"/>
                  </a:rPr>
                  <a:t>Bursátiles</a:t>
                </a:r>
              </a:p>
            </p:txBody>
          </p:sp>
        </p:grpSp>
      </p:grpSp>
      <p:sp>
        <p:nvSpPr>
          <p:cNvPr id="35" name="WordArt 209"/>
          <p:cNvSpPr>
            <a:spLocks noChangeArrowheads="1" noChangeShapeType="1" noTextEdit="1"/>
          </p:cNvSpPr>
          <p:nvPr/>
        </p:nvSpPr>
        <p:spPr bwMode="auto">
          <a:xfrm>
            <a:off x="580910" y="1466852"/>
            <a:ext cx="5649900" cy="3960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Índice Bursátil Caracas, Financiero e Industrial </a:t>
            </a:r>
            <a:endParaRPr lang="es-VE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6" name="Text Box 497"/>
          <p:cNvSpPr txBox="1">
            <a:spLocks noChangeArrowheads="1"/>
          </p:cNvSpPr>
          <p:nvPr/>
        </p:nvSpPr>
        <p:spPr bwMode="auto">
          <a:xfrm>
            <a:off x="3054152" y="3800981"/>
            <a:ext cx="1909763" cy="18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4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b="1" dirty="0"/>
              <a:t>Fuente:</a:t>
            </a:r>
            <a:r>
              <a:rPr lang="es-VE" altLang="es-VE" sz="600" dirty="0"/>
              <a:t> Bolsa de Valores de Caracas, C.A.</a:t>
            </a:r>
          </a:p>
        </p:txBody>
      </p:sp>
      <p:sp>
        <p:nvSpPr>
          <p:cNvPr id="37" name="32 Rectángulo"/>
          <p:cNvSpPr/>
          <p:nvPr/>
        </p:nvSpPr>
        <p:spPr>
          <a:xfrm>
            <a:off x="357189" y="5206092"/>
            <a:ext cx="29595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 smtClean="0">
                <a:solidFill>
                  <a:prstClr val="black"/>
                </a:solidFill>
              </a:rPr>
              <a:t>LATINOAMERICANOS </a:t>
            </a:r>
            <a:r>
              <a:rPr lang="es-VE" altLang="es-VE" sz="900" b="1" dirty="0" smtClean="0">
                <a:solidFill>
                  <a:prstClr val="black"/>
                </a:solidFill>
              </a:rPr>
              <a:t>(PUNTOS)</a:t>
            </a:r>
            <a:endParaRPr lang="es-VE" altLang="es-VE" sz="900" b="1" dirty="0">
              <a:solidFill>
                <a:prstClr val="black"/>
              </a:solidFill>
            </a:endParaRPr>
          </a:p>
        </p:txBody>
      </p:sp>
      <p:sp>
        <p:nvSpPr>
          <p:cNvPr id="38" name="33 Rectángulo"/>
          <p:cNvSpPr/>
          <p:nvPr/>
        </p:nvSpPr>
        <p:spPr>
          <a:xfrm>
            <a:off x="3477215" y="5198424"/>
            <a:ext cx="3180055" cy="228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 smtClean="0">
                <a:solidFill>
                  <a:prstClr val="black"/>
                </a:solidFill>
              </a:rPr>
              <a:t>INTERNACIONALES </a:t>
            </a:r>
            <a:r>
              <a:rPr lang="es-VE" altLang="es-VE" sz="900" b="1" dirty="0" smtClean="0">
                <a:solidFill>
                  <a:prstClr val="black"/>
                </a:solidFill>
              </a:rPr>
              <a:t>(PUNTOS)</a:t>
            </a:r>
            <a:endParaRPr lang="es-VE" altLang="es-VE" sz="900" b="1" dirty="0">
              <a:solidFill>
                <a:prstClr val="black"/>
              </a:solidFill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32151" y="7363560"/>
            <a:ext cx="1006796" cy="21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ts val="4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800" b="1" dirty="0"/>
              <a:t>Fuente:</a:t>
            </a:r>
            <a:r>
              <a:rPr lang="es-VE" altLang="es-VE" sz="800" dirty="0"/>
              <a:t> Reuters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3394245" y="7696265"/>
            <a:ext cx="1080120" cy="361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vl="0">
              <a:spcBef>
                <a:spcPts val="425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800" b="1" dirty="0">
                <a:solidFill>
                  <a:prstClr val="black"/>
                </a:solidFill>
              </a:rPr>
              <a:t>Fuente:</a:t>
            </a:r>
            <a:r>
              <a:rPr lang="es-VE" altLang="es-VE" sz="800" dirty="0">
                <a:solidFill>
                  <a:prstClr val="black"/>
                </a:solidFill>
              </a:rPr>
              <a:t> Reuters</a:t>
            </a:r>
          </a:p>
          <a:p>
            <a:pPr eaLnBrk="1" hangingPunct="1">
              <a:spcBef>
                <a:spcPts val="4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VE" altLang="es-VE" sz="600" dirty="0"/>
          </a:p>
        </p:txBody>
      </p:sp>
      <p:sp>
        <p:nvSpPr>
          <p:cNvPr id="41" name="Text Box 497"/>
          <p:cNvSpPr txBox="1">
            <a:spLocks noChangeArrowheads="1"/>
          </p:cNvSpPr>
          <p:nvPr/>
        </p:nvSpPr>
        <p:spPr bwMode="auto">
          <a:xfrm>
            <a:off x="114151" y="3249241"/>
            <a:ext cx="1909763" cy="18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4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b="1" dirty="0"/>
              <a:t>Fuente:</a:t>
            </a:r>
            <a:r>
              <a:rPr lang="es-VE" altLang="es-VE" sz="600" dirty="0"/>
              <a:t> Bolsa de Valores de Caracas, C.A.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5 CuadroTexto"/>
          <p:cNvSpPr txBox="1"/>
          <p:nvPr/>
        </p:nvSpPr>
        <p:spPr>
          <a:xfrm>
            <a:off x="21429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 </a:t>
            </a:r>
            <a:endParaRPr lang="es-VE" sz="900" dirty="0"/>
          </a:p>
        </p:txBody>
      </p:sp>
      <p:sp>
        <p:nvSpPr>
          <p:cNvPr id="44" name="6 CuadroTexto"/>
          <p:cNvSpPr txBox="1"/>
          <p:nvPr/>
        </p:nvSpPr>
        <p:spPr>
          <a:xfrm>
            <a:off x="357190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-21-</a:t>
            </a:r>
            <a:endParaRPr lang="es-VE" sz="9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90" y="2119008"/>
            <a:ext cx="2235292" cy="11245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49" y="5401507"/>
            <a:ext cx="2859157" cy="19712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741" y="5416719"/>
            <a:ext cx="3023160" cy="22653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936" y="2131845"/>
            <a:ext cx="3692546" cy="19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WordArt 209"/>
          <p:cNvSpPr>
            <a:spLocks noChangeArrowheads="1" noChangeShapeType="1" noTextEdit="1"/>
          </p:cNvSpPr>
          <p:nvPr/>
        </p:nvSpPr>
        <p:spPr bwMode="auto">
          <a:xfrm>
            <a:off x="571480" y="5472968"/>
            <a:ext cx="4441696" cy="2652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VE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2" name="WordArt 209"/>
          <p:cNvSpPr>
            <a:spLocks noChangeArrowheads="1" noChangeShapeType="1" noTextEdit="1"/>
          </p:cNvSpPr>
          <p:nvPr/>
        </p:nvSpPr>
        <p:spPr bwMode="auto">
          <a:xfrm>
            <a:off x="749769" y="1050576"/>
            <a:ext cx="4729312" cy="328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Caja Venezolana de Valores </a:t>
            </a:r>
            <a:endParaRPr lang="es-VE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6" name="Rectangle 536"/>
          <p:cNvSpPr>
            <a:spLocks noChangeArrowheads="1"/>
          </p:cNvSpPr>
          <p:nvPr/>
        </p:nvSpPr>
        <p:spPr bwMode="auto">
          <a:xfrm>
            <a:off x="503006" y="1716414"/>
            <a:ext cx="2318922" cy="230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VE" altLang="es-VE" sz="900" b="1" dirty="0" smtClean="0">
                <a:latin typeface="Arial" pitchFamily="34" charset="0"/>
                <a:cs typeface="Arial" pitchFamily="34" charset="0"/>
              </a:rPr>
              <a:t>APERTURA DE SUBCUENTAS</a:t>
            </a:r>
            <a:endParaRPr lang="es-VE" altLang="es-VE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539"/>
          <p:cNvSpPr txBox="1">
            <a:spLocks noChangeArrowheads="1"/>
          </p:cNvSpPr>
          <p:nvPr/>
        </p:nvSpPr>
        <p:spPr bwMode="auto">
          <a:xfrm>
            <a:off x="3679033" y="1719560"/>
            <a:ext cx="2643206" cy="21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800" b="1" dirty="0" smtClean="0">
                <a:latin typeface="Arial" pitchFamily="34" charset="0"/>
                <a:cs typeface="Arial" pitchFamily="34" charset="0"/>
              </a:rPr>
              <a:t>INVERSIONISTAS REGISTRADOS POR GÉNERO</a:t>
            </a:r>
            <a:endParaRPr lang="es-VE" altLang="es-V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571"/>
          <p:cNvSpPr txBox="1">
            <a:spLocks noChangeArrowheads="1"/>
          </p:cNvSpPr>
          <p:nvPr/>
        </p:nvSpPr>
        <p:spPr bwMode="auto">
          <a:xfrm>
            <a:off x="753684" y="3627908"/>
            <a:ext cx="1924050" cy="186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4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b="1" dirty="0"/>
              <a:t>Fuente:</a:t>
            </a:r>
            <a:r>
              <a:rPr lang="es-VE" altLang="es-VE" sz="600" dirty="0"/>
              <a:t> </a:t>
            </a:r>
            <a:r>
              <a:rPr lang="es-VE" altLang="es-VE" sz="600" dirty="0" smtClean="0"/>
              <a:t>Caja </a:t>
            </a:r>
            <a:r>
              <a:rPr lang="es-VE" altLang="es-VE" sz="600" dirty="0"/>
              <a:t>Venezolana de </a:t>
            </a:r>
            <a:r>
              <a:rPr lang="es-VE" altLang="es-VE" sz="600" dirty="0" smtClean="0"/>
              <a:t>Valores (CVV)</a:t>
            </a:r>
            <a:endParaRPr lang="es-VE" altLang="es-VE" sz="600" dirty="0"/>
          </a:p>
        </p:txBody>
      </p:sp>
      <p:sp>
        <p:nvSpPr>
          <p:cNvPr id="40" name="Text Box 571"/>
          <p:cNvSpPr txBox="1">
            <a:spLocks noChangeArrowheads="1"/>
          </p:cNvSpPr>
          <p:nvPr/>
        </p:nvSpPr>
        <p:spPr bwMode="auto">
          <a:xfrm>
            <a:off x="3634786" y="3644641"/>
            <a:ext cx="1924050" cy="186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4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b="1" dirty="0"/>
              <a:t>Fuente:</a:t>
            </a:r>
            <a:r>
              <a:rPr lang="es-VE" altLang="es-VE" sz="600" dirty="0"/>
              <a:t> </a:t>
            </a:r>
            <a:r>
              <a:rPr lang="es-VE" altLang="es-VE" sz="600" dirty="0" smtClean="0"/>
              <a:t>Caja </a:t>
            </a:r>
            <a:r>
              <a:rPr lang="es-VE" altLang="es-VE" sz="600" dirty="0"/>
              <a:t>Venezolana de </a:t>
            </a:r>
            <a:r>
              <a:rPr lang="es-VE" altLang="es-VE" sz="600" dirty="0" smtClean="0"/>
              <a:t>Valores (CVV)</a:t>
            </a:r>
            <a:endParaRPr lang="es-VE" altLang="es-VE" sz="600" dirty="0"/>
          </a:p>
        </p:txBody>
      </p:sp>
      <p:sp>
        <p:nvSpPr>
          <p:cNvPr id="41" name="WordArt 209"/>
          <p:cNvSpPr>
            <a:spLocks noChangeArrowheads="1" noChangeShapeType="1" noTextEdit="1"/>
          </p:cNvSpPr>
          <p:nvPr/>
        </p:nvSpPr>
        <p:spPr bwMode="auto">
          <a:xfrm>
            <a:off x="749769" y="4918749"/>
            <a:ext cx="928694" cy="258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Bonos</a:t>
            </a:r>
            <a:endParaRPr lang="es-VE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163350" y="6744733"/>
            <a:ext cx="3001419" cy="361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ts val="4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700" b="1" dirty="0" smtClean="0"/>
              <a:t>Precio y Rendimientos al 28/09/18 y al 15/10/18 </a:t>
            </a:r>
          </a:p>
          <a:p>
            <a:pPr eaLnBrk="1" hangingPunct="1">
              <a:spcBef>
                <a:spcPts val="4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700" b="1" dirty="0" smtClean="0"/>
              <a:t>Fuente</a:t>
            </a:r>
            <a:r>
              <a:rPr lang="es-VE" altLang="es-VE" sz="700" b="1" dirty="0"/>
              <a:t>:</a:t>
            </a:r>
            <a:r>
              <a:rPr lang="es-VE" altLang="es-VE" sz="700" dirty="0"/>
              <a:t> </a:t>
            </a:r>
            <a:r>
              <a:rPr lang="es-VE" altLang="es-VE" sz="700" dirty="0" smtClean="0"/>
              <a:t>Oficina Nacional de Crédito Público</a:t>
            </a:r>
            <a:endParaRPr lang="es-VE" altLang="es-VE" sz="700" dirty="0"/>
          </a:p>
        </p:txBody>
      </p:sp>
      <p:grpSp>
        <p:nvGrpSpPr>
          <p:cNvPr id="19" name="Grupo 18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5 CuadroTexto"/>
          <p:cNvSpPr txBox="1"/>
          <p:nvPr/>
        </p:nvSpPr>
        <p:spPr>
          <a:xfrm>
            <a:off x="592933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 </a:t>
            </a:r>
            <a:endParaRPr lang="es-VE" sz="900" dirty="0"/>
          </a:p>
        </p:txBody>
      </p:sp>
      <p:sp>
        <p:nvSpPr>
          <p:cNvPr id="25" name="6 CuadroTexto"/>
          <p:cNvSpPr txBox="1"/>
          <p:nvPr/>
        </p:nvSpPr>
        <p:spPr>
          <a:xfrm>
            <a:off x="6072206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-22-</a:t>
            </a:r>
            <a:endParaRPr lang="es-VE" sz="9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82" y="2054315"/>
            <a:ext cx="2680561" cy="15020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517" y="2037701"/>
            <a:ext cx="2682238" cy="15712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892" y="5448803"/>
            <a:ext cx="4731438" cy="124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WordArt 209"/>
          <p:cNvSpPr>
            <a:spLocks noChangeArrowheads="1" noChangeShapeType="1" noTextEdit="1"/>
          </p:cNvSpPr>
          <p:nvPr/>
        </p:nvSpPr>
        <p:spPr bwMode="auto">
          <a:xfrm>
            <a:off x="700517" y="4980167"/>
            <a:ext cx="4441696" cy="2652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Variables Macroeconómicas </a:t>
            </a:r>
            <a:endParaRPr lang="es-VE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2" name="WordArt 209"/>
          <p:cNvSpPr>
            <a:spLocks noChangeArrowheads="1" noChangeShapeType="1" noTextEdit="1"/>
          </p:cNvSpPr>
          <p:nvPr/>
        </p:nvSpPr>
        <p:spPr bwMode="auto">
          <a:xfrm>
            <a:off x="571896" y="671497"/>
            <a:ext cx="4729312" cy="328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VE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1" name="WordArt 209"/>
          <p:cNvSpPr>
            <a:spLocks noChangeArrowheads="1" noChangeShapeType="1" noTextEdit="1"/>
          </p:cNvSpPr>
          <p:nvPr/>
        </p:nvSpPr>
        <p:spPr bwMode="auto">
          <a:xfrm>
            <a:off x="571480" y="3170041"/>
            <a:ext cx="928694" cy="258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VE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4" name="34 Rectángulo"/>
          <p:cNvSpPr/>
          <p:nvPr/>
        </p:nvSpPr>
        <p:spPr>
          <a:xfrm>
            <a:off x="1785926" y="5505091"/>
            <a:ext cx="32861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900" b="1" dirty="0" smtClean="0">
                <a:solidFill>
                  <a:prstClr val="black"/>
                </a:solidFill>
              </a:rPr>
              <a:t>TASAS ACTIVAS, PASIVAS Y RESERVAS INTERNACIONALES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5 CuadroTexto"/>
          <p:cNvSpPr txBox="1"/>
          <p:nvPr/>
        </p:nvSpPr>
        <p:spPr>
          <a:xfrm>
            <a:off x="592933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 octubre   </a:t>
            </a:r>
            <a:endParaRPr lang="es-VE" sz="900" dirty="0"/>
          </a:p>
        </p:txBody>
      </p:sp>
      <p:sp>
        <p:nvSpPr>
          <p:cNvPr id="25" name="6 CuadroTexto"/>
          <p:cNvSpPr txBox="1"/>
          <p:nvPr/>
        </p:nvSpPr>
        <p:spPr>
          <a:xfrm>
            <a:off x="6072206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-23-</a:t>
            </a:r>
            <a:endParaRPr lang="es-VE" sz="900" dirty="0"/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1222414" y="7511260"/>
            <a:ext cx="441317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600" b="1" dirty="0"/>
              <a:t>Fuente:</a:t>
            </a:r>
            <a:r>
              <a:rPr lang="es-ES_tradnl" altLang="es-VE" sz="600" dirty="0"/>
              <a:t> </a:t>
            </a:r>
            <a:r>
              <a:rPr lang="es-ES_tradnl" altLang="es-VE" sz="600" dirty="0" smtClean="0"/>
              <a:t>Banco Central de Venezuela</a:t>
            </a:r>
            <a:endParaRPr lang="es-ES_tradnl" altLang="es-VE" sz="600" dirty="0"/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dirty="0"/>
              <a:t>Tasa de interés  activa anual:   Corresponde al promedio ponderado de los pagarés, préstamos y descuentos</a:t>
            </a:r>
            <a:r>
              <a:rPr lang="es-VE" altLang="es-VE" sz="600" dirty="0" smtClean="0"/>
              <a:t>.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dirty="0"/>
              <a:t>Tasa pasiva anual</a:t>
            </a:r>
            <a:r>
              <a:rPr lang="es-VE" altLang="es-VE" sz="600" dirty="0" smtClean="0"/>
              <a:t>: corresponde </a:t>
            </a:r>
            <a:r>
              <a:rPr lang="es-VE" altLang="es-VE" sz="600" dirty="0"/>
              <a:t>al promedio ponderado de los </a:t>
            </a:r>
            <a:r>
              <a:rPr lang="es-VE" altLang="es-VE" sz="600" dirty="0" smtClean="0"/>
              <a:t>depósitos </a:t>
            </a:r>
            <a:r>
              <a:rPr lang="es-VE" altLang="es-VE" sz="600" dirty="0"/>
              <a:t>a plazo menor a 29,60,90 y mayor a 90 días. </a:t>
            </a:r>
            <a:endParaRPr lang="es-VE" altLang="es-VE" sz="600" dirty="0" smtClean="0"/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dirty="0"/>
              <a:t>Liquidez Monetaria en </a:t>
            </a:r>
            <a:r>
              <a:rPr lang="es-VE" altLang="es-VE" sz="600" dirty="0" err="1" smtClean="0"/>
              <a:t>Bs.S</a:t>
            </a:r>
            <a:r>
              <a:rPr lang="es-VE" altLang="es-VE" sz="600" dirty="0" smtClean="0">
                <a:solidFill>
                  <a:srgbClr val="FF0000"/>
                </a:solidFill>
              </a:rPr>
              <a:t> </a:t>
            </a:r>
            <a:r>
              <a:rPr lang="es-VE" altLang="es-VE" sz="600" dirty="0"/>
              <a:t>al </a:t>
            </a:r>
            <a:r>
              <a:rPr lang="es-VE" altLang="es-VE" sz="600" dirty="0" smtClean="0"/>
              <a:t>26-10-2018</a:t>
            </a:r>
            <a:r>
              <a:rPr lang="es-VE" altLang="es-VE" sz="600" dirty="0"/>
              <a:t>, Base Monetaria en  </a:t>
            </a:r>
            <a:r>
              <a:rPr lang="es-VE" altLang="es-VE" sz="600" dirty="0" err="1" smtClean="0"/>
              <a:t>Bs.S</a:t>
            </a:r>
            <a:r>
              <a:rPr lang="es-VE" altLang="es-VE" sz="600" dirty="0" smtClean="0"/>
              <a:t> al  26-10-2018  , </a:t>
            </a:r>
            <a:r>
              <a:rPr lang="es-VE" altLang="es-VE" sz="600" dirty="0"/>
              <a:t>Reservas internacionales al </a:t>
            </a:r>
            <a:r>
              <a:rPr lang="es-VE" altLang="es-VE" sz="600" dirty="0" smtClean="0"/>
              <a:t>31-10-2018.</a:t>
            </a:r>
            <a:endParaRPr lang="es-VE" altLang="es-VE" sz="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17" y="920764"/>
            <a:ext cx="738837" cy="7388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558" y="1299210"/>
            <a:ext cx="958833" cy="4061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36265" y="425295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800" b="1" dirty="0" smtClean="0"/>
              <a:t>Fuente: </a:t>
            </a:r>
            <a:r>
              <a:rPr lang="es-VE" sz="800" dirty="0" smtClean="0"/>
              <a:t>Banco Central de  Venezuela </a:t>
            </a:r>
            <a:endParaRPr lang="es-VE" sz="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3479" y="1747631"/>
            <a:ext cx="3980596" cy="25064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9217" y="5777846"/>
            <a:ext cx="4200727" cy="16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216275" y="812800"/>
            <a:ext cx="3328988" cy="906463"/>
            <a:chOff x="2062" y="146"/>
            <a:chExt cx="2097" cy="643"/>
          </a:xfrm>
        </p:grpSpPr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2062" y="208"/>
              <a:ext cx="2002" cy="582"/>
            </a:xfrm>
            <a:custGeom>
              <a:avLst/>
              <a:gdLst>
                <a:gd name="T0" fmla="*/ 0 w 3609"/>
                <a:gd name="T1" fmla="*/ 1 h 814"/>
                <a:gd name="T2" fmla="*/ 1 w 3609"/>
                <a:gd name="T3" fmla="*/ 1 h 814"/>
                <a:gd name="T4" fmla="*/ 1 w 3609"/>
                <a:gd name="T5" fmla="*/ 1 h 814"/>
                <a:gd name="T6" fmla="*/ 1 w 3609"/>
                <a:gd name="T7" fmla="*/ 1 h 814"/>
                <a:gd name="T8" fmla="*/ 1 w 3609"/>
                <a:gd name="T9" fmla="*/ 1 h 814"/>
                <a:gd name="T10" fmla="*/ 1 w 3609"/>
                <a:gd name="T11" fmla="*/ 0 h 814"/>
                <a:gd name="T12" fmla="*/ 1 w 3609"/>
                <a:gd name="T13" fmla="*/ 1 h 814"/>
                <a:gd name="T14" fmla="*/ 1 w 3609"/>
                <a:gd name="T15" fmla="*/ 1 h 814"/>
                <a:gd name="T16" fmla="*/ 1 w 3609"/>
                <a:gd name="T17" fmla="*/ 1 h 814"/>
                <a:gd name="T18" fmla="*/ 1 w 3609"/>
                <a:gd name="T19" fmla="*/ 1 h 814"/>
                <a:gd name="T20" fmla="*/ 1 w 3609"/>
                <a:gd name="T21" fmla="*/ 1 h 814"/>
                <a:gd name="T22" fmla="*/ 1 w 3609"/>
                <a:gd name="T23" fmla="*/ 1 h 814"/>
                <a:gd name="T24" fmla="*/ 1 w 3609"/>
                <a:gd name="T25" fmla="*/ 1 h 814"/>
                <a:gd name="T26" fmla="*/ 1 w 3609"/>
                <a:gd name="T27" fmla="*/ 1 h 814"/>
                <a:gd name="T28" fmla="*/ 1 w 3609"/>
                <a:gd name="T29" fmla="*/ 1 h 814"/>
                <a:gd name="T30" fmla="*/ 1 w 3609"/>
                <a:gd name="T31" fmla="*/ 1 h 814"/>
                <a:gd name="T32" fmla="*/ 1 w 3609"/>
                <a:gd name="T33" fmla="*/ 1 h 814"/>
                <a:gd name="T34" fmla="*/ 1 w 3609"/>
                <a:gd name="T35" fmla="*/ 1 h 814"/>
                <a:gd name="T36" fmla="*/ 1 w 3609"/>
                <a:gd name="T37" fmla="*/ 1 h 814"/>
                <a:gd name="T38" fmla="*/ 1 w 3609"/>
                <a:gd name="T39" fmla="*/ 1 h 814"/>
                <a:gd name="T40" fmla="*/ 1 w 3609"/>
                <a:gd name="T41" fmla="*/ 1 h 8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09" h="814">
                  <a:moveTo>
                    <a:pt x="0" y="576"/>
                  </a:moveTo>
                  <a:lnTo>
                    <a:pt x="208" y="574"/>
                  </a:lnTo>
                  <a:lnTo>
                    <a:pt x="335" y="777"/>
                  </a:lnTo>
                  <a:lnTo>
                    <a:pt x="447" y="509"/>
                  </a:lnTo>
                  <a:lnTo>
                    <a:pt x="623" y="701"/>
                  </a:lnTo>
                  <a:lnTo>
                    <a:pt x="750" y="0"/>
                  </a:lnTo>
                  <a:lnTo>
                    <a:pt x="906" y="757"/>
                  </a:lnTo>
                  <a:lnTo>
                    <a:pt x="1062" y="312"/>
                  </a:lnTo>
                  <a:lnTo>
                    <a:pt x="1219" y="795"/>
                  </a:lnTo>
                  <a:lnTo>
                    <a:pt x="1351" y="274"/>
                  </a:lnTo>
                  <a:lnTo>
                    <a:pt x="1468" y="809"/>
                  </a:lnTo>
                  <a:lnTo>
                    <a:pt x="1649" y="809"/>
                  </a:lnTo>
                  <a:lnTo>
                    <a:pt x="1740" y="438"/>
                  </a:lnTo>
                  <a:lnTo>
                    <a:pt x="1918" y="809"/>
                  </a:lnTo>
                  <a:lnTo>
                    <a:pt x="2076" y="300"/>
                  </a:lnTo>
                  <a:lnTo>
                    <a:pt x="2260" y="814"/>
                  </a:lnTo>
                  <a:lnTo>
                    <a:pt x="2519" y="804"/>
                  </a:lnTo>
                  <a:lnTo>
                    <a:pt x="2694" y="174"/>
                  </a:lnTo>
                  <a:lnTo>
                    <a:pt x="2846" y="809"/>
                  </a:lnTo>
                  <a:lnTo>
                    <a:pt x="3091" y="659"/>
                  </a:lnTo>
                  <a:lnTo>
                    <a:pt x="3609" y="44"/>
                  </a:lnTo>
                </a:path>
              </a:pathLst>
            </a:custGeom>
            <a:noFill/>
            <a:ln w="88920">
              <a:solidFill>
                <a:srgbClr val="FFCC00"/>
              </a:solidFill>
              <a:round/>
              <a:headEnd/>
              <a:tailEnd/>
            </a:ln>
            <a:effectLst>
              <a:outerShdw dist="17819" dir="2700000" algn="ctr" rotWithShape="0">
                <a:srgbClr val="9879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VE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2100000">
              <a:off x="3977" y="172"/>
              <a:ext cx="146" cy="175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987900"/>
              </a:outerShdw>
            </a:effec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s-VE" altLang="es-VE"/>
            </a:p>
          </p:txBody>
        </p:sp>
      </p:grp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3143248" y="782614"/>
            <a:ext cx="30972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InfoValores</a:t>
            </a:r>
            <a:endParaRPr lang="es-VE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8604" y="1252815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V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Contenido</a:t>
            </a:r>
            <a:endParaRPr lang="es-VE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14290" y="214282"/>
            <a:ext cx="910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</a:t>
            </a:r>
            <a:endParaRPr lang="es-VE" sz="9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57190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-3-</a:t>
            </a:r>
            <a:endParaRPr lang="es-VE" sz="900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52463" y="1836738"/>
            <a:ext cx="4919677" cy="535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>
                <a:latin typeface="Arial Black" pitchFamily="34" charset="0"/>
              </a:rPr>
              <a:t>Noticias Económicas Relevantes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altLang="es-VE" sz="900" dirty="0">
              <a:latin typeface="Arial Black" pitchFamily="34" charset="0"/>
            </a:endParaRP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>
                <a:latin typeface="Arial Black" pitchFamily="34" charset="0"/>
              </a:rPr>
              <a:t>Decisiones de la Superintendencia Nacional de Valores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altLang="es-VE" sz="900" dirty="0">
              <a:latin typeface="Arial Black" pitchFamily="34" charset="0"/>
            </a:endParaRP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>
                <a:latin typeface="Arial Black" pitchFamily="34" charset="0"/>
              </a:rPr>
              <a:t>Inscripción en el Registro Nacional de Valores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altLang="es-VE" sz="900" b="1" dirty="0">
              <a:latin typeface="Arial Black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>
                <a:latin typeface="Arial Black" pitchFamily="34" charset="0"/>
              </a:rPr>
              <a:t>Indicadores del Mercado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altLang="es-VE" sz="900" dirty="0">
              <a:latin typeface="Arial Black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/>
              <a:t>Mercado Primario</a:t>
            </a:r>
            <a:endParaRPr lang="es-VE" altLang="es-VE" sz="900" b="1" dirty="0"/>
          </a:p>
          <a:p>
            <a:pPr algn="just" eaLnBrk="1" hangingPunct="1">
              <a:buSzPct val="100000"/>
              <a:buFont typeface="Calibri" pitchFamily="34" charset="0"/>
              <a:buChar char="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900" dirty="0" smtClean="0"/>
              <a:t> Ofertas </a:t>
            </a:r>
            <a:r>
              <a:rPr lang="es-VE" altLang="es-VE" sz="900" dirty="0"/>
              <a:t>Públicas de Títulos Valores </a:t>
            </a:r>
            <a:r>
              <a:rPr lang="es-VE" altLang="es-VE" sz="900" dirty="0" smtClean="0"/>
              <a:t>autorizadas, octubre 2017 –octubre 2018</a:t>
            </a:r>
            <a:endParaRPr lang="es-VE" altLang="es-VE" sz="900" dirty="0"/>
          </a:p>
          <a:p>
            <a:pPr algn="just" eaLnBrk="1" hangingPunct="1">
              <a:buFont typeface="Calibri" pitchFamily="34" charset="0"/>
              <a:buChar char="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900" dirty="0" smtClean="0"/>
              <a:t> Ofertas </a:t>
            </a:r>
            <a:r>
              <a:rPr lang="es-VE" altLang="es-VE" sz="900" dirty="0"/>
              <a:t>Públicas de Títulos Valores comparativas, </a:t>
            </a:r>
            <a:r>
              <a:rPr lang="es-VE" altLang="es-VE" sz="900" dirty="0" smtClean="0"/>
              <a:t>octubre 2017 –  octubre 2018</a:t>
            </a:r>
            <a:endParaRPr lang="es-VE" altLang="es-VE" sz="900" dirty="0"/>
          </a:p>
          <a:p>
            <a:pPr algn="just" eaLnBrk="1" hangingPunct="1">
              <a:buFont typeface="Calibri" pitchFamily="34" charset="0"/>
              <a:buChar char="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900" dirty="0" smtClean="0"/>
              <a:t> Monto </a:t>
            </a:r>
            <a:r>
              <a:rPr lang="es-VE" altLang="es-VE" sz="900" dirty="0"/>
              <a:t>en circulación de Papeles Comerciales al </a:t>
            </a:r>
            <a:r>
              <a:rPr lang="es-VE" altLang="es-VE" sz="900" dirty="0" smtClean="0"/>
              <a:t>31-10-2018</a:t>
            </a:r>
          </a:p>
          <a:p>
            <a:pPr algn="just" eaLnBrk="1" hangingPunct="1">
              <a:buFont typeface="Calibri" pitchFamily="34" charset="0"/>
              <a:buChar char="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 smtClean="0"/>
              <a:t> Resumen del Estado de las Obligaciones en el Registro Nacional de  Valores,  autorización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 smtClean="0"/>
              <a:t>   por Redención </a:t>
            </a:r>
            <a:r>
              <a:rPr lang="es-ES_tradnl" altLang="es-VE" sz="900" dirty="0"/>
              <a:t>Fija </a:t>
            </a:r>
            <a:r>
              <a:rPr lang="es-ES_tradnl" altLang="es-VE" sz="900" dirty="0" smtClean="0"/>
              <a:t>al</a:t>
            </a:r>
            <a:r>
              <a:rPr lang="es-VE" altLang="es-VE" sz="900" dirty="0"/>
              <a:t> </a:t>
            </a:r>
            <a:r>
              <a:rPr lang="es-VE" altLang="es-VE" sz="900" dirty="0" smtClean="0"/>
              <a:t>31-10-2018</a:t>
            </a:r>
            <a:endParaRPr lang="es-ES_tradnl" altLang="es-VE" sz="900" dirty="0"/>
          </a:p>
          <a:p>
            <a:pPr algn="just" eaLnBrk="1" hangingPunct="1">
              <a:buFont typeface="Calibri" pitchFamily="34" charset="0"/>
              <a:buChar char="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 smtClean="0"/>
              <a:t> Tasas </a:t>
            </a:r>
            <a:r>
              <a:rPr lang="es-ES_tradnl" altLang="es-VE" sz="900" dirty="0"/>
              <a:t>de las Obligaciones y Papeles Comerciales, comparativas con las Tasas de Interés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 smtClean="0"/>
              <a:t>   Pasivas </a:t>
            </a:r>
            <a:r>
              <a:rPr lang="es-ES_tradnl" altLang="es-VE" sz="900" dirty="0"/>
              <a:t>y Activas Bancarias</a:t>
            </a:r>
          </a:p>
          <a:p>
            <a:pPr algn="just" eaLnBrk="1" hangingPunct="1">
              <a:buFont typeface="Calibri" pitchFamily="34" charset="0"/>
              <a:buChar char="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 smtClean="0"/>
              <a:t> Montos </a:t>
            </a:r>
            <a:r>
              <a:rPr lang="es-ES_tradnl" altLang="es-VE" sz="900" dirty="0"/>
              <a:t>colocados en la Bolsa Pública de Valores Bicentenaria (BPVB)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altLang="es-VE" sz="900" dirty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/>
              <a:t>Mercado Secundario</a:t>
            </a:r>
          </a:p>
          <a:p>
            <a:pPr algn="just">
              <a:buClr>
                <a:srgbClr val="000000"/>
              </a:buClr>
              <a:buSzPct val="100000"/>
              <a:buFont typeface="Calibri" pitchFamily="34" charset="0"/>
              <a:buChar char="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 smtClean="0"/>
              <a:t> Montos negociados en la Bolsa de Valores de Caracas, C.A.</a:t>
            </a:r>
          </a:p>
          <a:p>
            <a:pPr algn="just">
              <a:buClr>
                <a:srgbClr val="000000"/>
              </a:buClr>
              <a:buSzPct val="100000"/>
              <a:buFont typeface="Calibri" pitchFamily="34" charset="0"/>
              <a:buChar char="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 smtClean="0"/>
              <a:t> Montos negociados en la Bolsa Pública de Valores Bicentenaria (BPVB)</a:t>
            </a:r>
            <a:endParaRPr lang="es-VE" altLang="es-VE" sz="900" dirty="0" smtClean="0"/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VE" altLang="es-VE" sz="900" dirty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>
                <a:latin typeface="Arial Black" pitchFamily="34" charset="0"/>
              </a:rPr>
              <a:t>Índices Bursátiles</a:t>
            </a:r>
          </a:p>
          <a:p>
            <a:pPr algn="just">
              <a:buFont typeface="Calibri" pitchFamily="34" charset="0"/>
              <a:buChar char="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 smtClean="0"/>
              <a:t> </a:t>
            </a:r>
            <a:r>
              <a:rPr lang="es-ES_tradnl" altLang="es-VE" sz="900" dirty="0"/>
              <a:t>Índice Bursátil Caracas, Financiero e Industrial</a:t>
            </a:r>
          </a:p>
          <a:p>
            <a:pPr algn="just">
              <a:buClr>
                <a:srgbClr val="000000"/>
              </a:buClr>
              <a:buSzPct val="100000"/>
              <a:buFont typeface="Calibri" pitchFamily="34" charset="0"/>
              <a:buChar char="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/>
              <a:t> Principales Índices Bursátiles Internacionales</a:t>
            </a:r>
          </a:p>
          <a:p>
            <a:pPr algn="just">
              <a:buFont typeface="Calibri" pitchFamily="34" charset="0"/>
              <a:buChar char="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 smtClean="0"/>
              <a:t> </a:t>
            </a:r>
            <a:r>
              <a:rPr lang="es-ES_tradnl" altLang="es-VE" sz="900" dirty="0"/>
              <a:t>Principales Índices Bursátiles Latinoamericanos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altLang="es-VE" sz="900" b="1" dirty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>
                <a:latin typeface="Arial Black" pitchFamily="34" charset="0"/>
              </a:rPr>
              <a:t>Caja Venezolana de Valores</a:t>
            </a:r>
          </a:p>
          <a:p>
            <a:pPr algn="just">
              <a:buFont typeface="Calibri" pitchFamily="34" charset="0"/>
              <a:buChar char="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 smtClean="0"/>
              <a:t> Aperturas </a:t>
            </a:r>
            <a:r>
              <a:rPr lang="es-ES_tradnl" altLang="es-VE" sz="900" dirty="0"/>
              <a:t>de Cuentas</a:t>
            </a:r>
          </a:p>
          <a:p>
            <a:pPr algn="just">
              <a:buFont typeface="Calibri" pitchFamily="34" charset="0"/>
              <a:buChar char="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 smtClean="0"/>
              <a:t> Inversionistas </a:t>
            </a:r>
            <a:r>
              <a:rPr lang="es-ES_tradnl" altLang="es-VE" sz="900" dirty="0"/>
              <a:t>por Género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altLang="es-VE" sz="900" dirty="0"/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>
                <a:latin typeface="Arial Black" pitchFamily="34" charset="0"/>
              </a:rPr>
              <a:t>Bonos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/>
              <a:t>-Global 27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altLang="es-VE" sz="900" dirty="0"/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 err="1" smtClean="0">
                <a:latin typeface="Arial Black" pitchFamily="34" charset="0"/>
              </a:rPr>
              <a:t>Petro</a:t>
            </a:r>
            <a:endParaRPr lang="es-ES_tradnl" altLang="es-VE" sz="900" dirty="0" smtClean="0">
              <a:latin typeface="Arial Black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altLang="es-VE" sz="900" dirty="0">
              <a:latin typeface="Arial Black" pitchFamily="34" charset="0"/>
            </a:endParaRP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dirty="0">
                <a:latin typeface="Arial Black" pitchFamily="34" charset="0"/>
              </a:rPr>
              <a:t>Variables Macroeconómicas 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altLang="es-VE" sz="900" dirty="0">
              <a:latin typeface="Arial Black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11" y="7548627"/>
            <a:ext cx="1536325" cy="536494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 bwMode="auto">
          <a:xfrm>
            <a:off x="617972" y="604508"/>
            <a:ext cx="5796000" cy="341194"/>
          </a:xfrm>
          <a:prstGeom prst="rect">
            <a:avLst/>
          </a:prstGeom>
          <a:solidFill>
            <a:srgbClr val="B4282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VE" sz="1800" b="0" i="0" u="none" strike="noStrike" cap="none" normalizeH="0" baseline="0" smtClean="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WordArt 23"/>
          <p:cNvSpPr>
            <a:spLocks noChangeArrowheads="1" noChangeShapeType="1" noTextEdit="1"/>
          </p:cNvSpPr>
          <p:nvPr/>
        </p:nvSpPr>
        <p:spPr bwMode="auto">
          <a:xfrm>
            <a:off x="2085032" y="678369"/>
            <a:ext cx="3135312" cy="1783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600" dir="5400000" algn="ctr" rotWithShape="0">
                    <a:srgbClr val="000000">
                      <a:alpha val="80011"/>
                    </a:srgbClr>
                  </a:outerShdw>
                </a:effectLst>
                <a:latin typeface="Arial Black"/>
              </a:rPr>
              <a:t>Noticias Económicas Relevantes</a:t>
            </a:r>
            <a:endParaRPr lang="es-VE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effectLst>
                <a:outerShdw dist="12600" dir="5400000" algn="ctr" rotWithShape="0">
                  <a:srgbClr val="000000">
                    <a:alpha val="80011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2933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</a:t>
            </a:r>
            <a:endParaRPr lang="es-VE" sz="9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072206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-4-</a:t>
            </a:r>
            <a:endParaRPr lang="es-VE" sz="9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72" y="1043797"/>
            <a:ext cx="5796000" cy="4382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 bwMode="auto">
          <a:xfrm>
            <a:off x="525958" y="1000100"/>
            <a:ext cx="5796000" cy="341194"/>
          </a:xfrm>
          <a:prstGeom prst="rect">
            <a:avLst/>
          </a:prstGeom>
          <a:solidFill>
            <a:srgbClr val="B4282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VE" sz="1800" b="0" i="0" u="none" strike="noStrike" cap="none" normalizeH="0" baseline="0" smtClean="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WordArt 23"/>
          <p:cNvSpPr>
            <a:spLocks noChangeArrowheads="1" noChangeShapeType="1" noTextEdit="1"/>
          </p:cNvSpPr>
          <p:nvPr/>
        </p:nvSpPr>
        <p:spPr bwMode="auto">
          <a:xfrm>
            <a:off x="1948316" y="1065067"/>
            <a:ext cx="3135312" cy="1783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600" dir="5400000" algn="ctr" rotWithShape="0">
                    <a:srgbClr val="000000">
                      <a:alpha val="80011"/>
                    </a:srgbClr>
                  </a:outerShdw>
                </a:effectLst>
                <a:latin typeface="Arial Black"/>
              </a:rPr>
              <a:t>Noticias Económicas Relevantes</a:t>
            </a:r>
            <a:endParaRPr lang="es-VE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effectLst>
                <a:outerShdw dist="12600" dir="5400000" algn="ctr" rotWithShape="0">
                  <a:srgbClr val="000000">
                    <a:alpha val="80011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2933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</a:t>
            </a:r>
            <a:endParaRPr lang="es-VE" sz="9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072206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-5-</a:t>
            </a:r>
            <a:endParaRPr lang="es-VE" sz="9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32" y="1433546"/>
            <a:ext cx="5401399" cy="67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531000" y="993815"/>
            <a:ext cx="5796000" cy="341194"/>
          </a:xfrm>
          <a:prstGeom prst="rect">
            <a:avLst/>
          </a:prstGeom>
          <a:solidFill>
            <a:srgbClr val="B4282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s-VE" sz="1800" b="0" i="0" u="none" strike="noStrike" cap="none" normalizeH="0" baseline="0" smtClean="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WordArt 23"/>
          <p:cNvSpPr>
            <a:spLocks noChangeArrowheads="1" noChangeShapeType="1" noTextEdit="1"/>
          </p:cNvSpPr>
          <p:nvPr/>
        </p:nvSpPr>
        <p:spPr bwMode="auto">
          <a:xfrm>
            <a:off x="1948316" y="1065067"/>
            <a:ext cx="3135312" cy="1783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3600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600" dir="5400000" algn="ctr" rotWithShape="0">
                    <a:srgbClr val="000000">
                      <a:alpha val="80011"/>
                    </a:srgbClr>
                  </a:outerShdw>
                </a:effectLst>
                <a:latin typeface="Arial Black"/>
              </a:rPr>
              <a:t>Noticias Económicas Relevantes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342900" y="1475656"/>
            <a:ext cx="3140869" cy="6830400"/>
          </a:xfrm>
        </p:spPr>
        <p:txBody>
          <a:bodyPr>
            <a:noAutofit/>
          </a:bodyPr>
          <a:lstStyle/>
          <a:p>
            <a:pPr algn="just"/>
            <a:endParaRPr lang="es-VE" sz="1050" dirty="0" smtClean="0"/>
          </a:p>
          <a:p>
            <a:pPr algn="just"/>
            <a:r>
              <a:rPr lang="es-VE" sz="1050" dirty="0" smtClean="0"/>
              <a:t> </a:t>
            </a:r>
            <a:r>
              <a:rPr lang="es-VE" sz="1050" dirty="0"/>
              <a:t>En </a:t>
            </a:r>
            <a:r>
              <a:rPr lang="es-VE" sz="1050" b="1" dirty="0"/>
              <a:t>Alemania</a:t>
            </a:r>
            <a:r>
              <a:rPr lang="es-VE" sz="1050" dirty="0"/>
              <a:t>, los precios al consumidor, subieron un 2,4 por ciento interanual tras un aumento del 2,2 por ciento en el mes anterior, </a:t>
            </a:r>
            <a:r>
              <a:rPr lang="es-VE" sz="1050" dirty="0" smtClean="0"/>
              <a:t>de acuerdo a  </a:t>
            </a:r>
            <a:r>
              <a:rPr lang="es-VE" sz="1050" dirty="0"/>
              <a:t>la Oficina Federal de Estadísticas. Por otra parte el Gobierno acordó elevar el salario mínimo nacional en 35 céntimos, a 9,19 euros por hora, a principios del próximo año y luego a 9,35 euros a partir de 2020, una medida que podría impulsar el consumo en la mayor economía de Europa</a:t>
            </a:r>
            <a:r>
              <a:rPr lang="es-VE" sz="1050" dirty="0" smtClean="0"/>
              <a:t>.</a:t>
            </a:r>
          </a:p>
          <a:p>
            <a:pPr algn="just"/>
            <a:endParaRPr lang="es-VE" sz="1050" dirty="0" smtClean="0"/>
          </a:p>
          <a:p>
            <a:pPr algn="just"/>
            <a:r>
              <a:rPr lang="es-VE" sz="1050" dirty="0"/>
              <a:t>En </a:t>
            </a:r>
            <a:r>
              <a:rPr lang="es-VE" sz="1050" b="1" dirty="0"/>
              <a:t>Colombia</a:t>
            </a:r>
            <a:r>
              <a:rPr lang="es-VE" sz="1050" dirty="0"/>
              <a:t>, se registró una inflación de 0,16% en septiembre. Adicionalmente, el gobierno lanzó una operación de manejo de </a:t>
            </a:r>
            <a:r>
              <a:rPr lang="es-VE" sz="1050" dirty="0" smtClean="0"/>
              <a:t>deuda externa </a:t>
            </a:r>
            <a:r>
              <a:rPr lang="es-VE" sz="1050" dirty="0"/>
              <a:t>a través de la cual ofrecerá bonos en dólares </a:t>
            </a:r>
            <a:r>
              <a:rPr lang="es-VE" sz="1050" dirty="0" smtClean="0"/>
              <a:t>con vencimiento </a:t>
            </a:r>
            <a:r>
              <a:rPr lang="es-VE" sz="1050" dirty="0"/>
              <a:t>en 2029 </a:t>
            </a:r>
            <a:r>
              <a:rPr lang="es-VE" sz="1050" dirty="0" smtClean="0"/>
              <a:t>al </a:t>
            </a:r>
            <a:r>
              <a:rPr lang="es-VE" sz="1050" dirty="0"/>
              <a:t>tiempo que recogerá papeles que </a:t>
            </a:r>
            <a:r>
              <a:rPr lang="es-VE" sz="1050" dirty="0" smtClean="0"/>
              <a:t>vencen en </a:t>
            </a:r>
            <a:r>
              <a:rPr lang="es-VE" sz="1050" dirty="0"/>
              <a:t>el </a:t>
            </a:r>
            <a:r>
              <a:rPr lang="es-VE" sz="1050" dirty="0" smtClean="0"/>
              <a:t>2019.</a:t>
            </a:r>
          </a:p>
          <a:p>
            <a:pPr marL="0" indent="0" algn="just">
              <a:buNone/>
            </a:pPr>
            <a:endParaRPr lang="es-VE" sz="1050" dirty="0" smtClean="0"/>
          </a:p>
          <a:p>
            <a:pPr algn="just"/>
            <a:r>
              <a:rPr lang="es-VE" sz="1050" dirty="0"/>
              <a:t>En </a:t>
            </a:r>
            <a:r>
              <a:rPr lang="es-VE" sz="1050" b="1" dirty="0"/>
              <a:t>China, </a:t>
            </a:r>
            <a:r>
              <a:rPr lang="es-VE" sz="1050" dirty="0"/>
              <a:t>se obtuvo un crecimiento de 6,5% en </a:t>
            </a:r>
            <a:r>
              <a:rPr lang="es-VE" sz="1050" dirty="0" smtClean="0"/>
              <a:t>el tercer </a:t>
            </a:r>
            <a:r>
              <a:rPr lang="es-VE" sz="1050" dirty="0"/>
              <a:t>trimestre respecto al año anterior.</a:t>
            </a:r>
          </a:p>
          <a:p>
            <a:pPr algn="just"/>
            <a:endParaRPr lang="es-VE" sz="1050" dirty="0" smtClean="0"/>
          </a:p>
          <a:p>
            <a:pPr algn="just"/>
            <a:r>
              <a:rPr lang="es-VE" sz="1050" dirty="0"/>
              <a:t>En </a:t>
            </a:r>
            <a:r>
              <a:rPr lang="es-VE" sz="1050" b="1" dirty="0"/>
              <a:t>España</a:t>
            </a:r>
            <a:r>
              <a:rPr lang="es-VE" sz="1050" dirty="0"/>
              <a:t>, el Producto Interior Bruto (PIB)  aumentó un 0,6 por ciento en tasa trimestral entre julio y septiembre, y un 2,5 por ciento en términos interanuales. El Índice de Precios al Consumo (IPC) subió un 2,3 por ciento interanual, una décima más que la tasa de agosto. </a:t>
            </a:r>
            <a:endParaRPr lang="es-VE" sz="1050" dirty="0" smtClean="0"/>
          </a:p>
          <a:p>
            <a:pPr marL="0" indent="0" algn="just">
              <a:buNone/>
            </a:pPr>
            <a:endParaRPr lang="es-VE" sz="1050" dirty="0"/>
          </a:p>
          <a:p>
            <a:pPr algn="just"/>
            <a:r>
              <a:rPr lang="es-VE" sz="1050" dirty="0" smtClean="0"/>
              <a:t>En </a:t>
            </a:r>
            <a:r>
              <a:rPr lang="es-VE" sz="1050" b="1" dirty="0" smtClean="0"/>
              <a:t>Europa, </a:t>
            </a:r>
            <a:r>
              <a:rPr lang="es-VE" sz="1050" dirty="0" smtClean="0"/>
              <a:t>la </a:t>
            </a:r>
            <a:r>
              <a:rPr lang="es-VE" sz="1050" dirty="0"/>
              <a:t>tasa de desempleo de la zona euro se mantuvo estable en septiembre en el 8,1 por ciento de la población activa en datos </a:t>
            </a:r>
            <a:r>
              <a:rPr lang="es-VE" sz="1050" dirty="0" err="1"/>
              <a:t>desestacionalizados</a:t>
            </a:r>
            <a:r>
              <a:rPr lang="es-VE" sz="1050" dirty="0"/>
              <a:t>, el nivel más bajo desde noviembre de 2008, según </a:t>
            </a:r>
            <a:r>
              <a:rPr lang="es-VE" sz="1050" dirty="0" err="1"/>
              <a:t>Eurostat</a:t>
            </a:r>
            <a:r>
              <a:rPr lang="es-VE" sz="1050" dirty="0" smtClean="0"/>
              <a:t>.</a:t>
            </a:r>
          </a:p>
          <a:p>
            <a:pPr algn="just"/>
            <a:endParaRPr lang="es-VE" sz="1050" dirty="0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3483769" y="1475656"/>
            <a:ext cx="3031331" cy="683040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s-VE" sz="1050" dirty="0" smtClean="0"/>
          </a:p>
          <a:p>
            <a:pPr lvl="0" algn="just"/>
            <a:r>
              <a:rPr lang="es-VE" sz="1050" b="1" dirty="0" smtClean="0"/>
              <a:t> </a:t>
            </a:r>
            <a:r>
              <a:rPr lang="es-VE" sz="1050" dirty="0"/>
              <a:t>La oficina de estadísticas de la Unión Europea, </a:t>
            </a:r>
            <a:r>
              <a:rPr lang="es-VE" sz="1050" dirty="0" err="1"/>
              <a:t>Eurostat</a:t>
            </a:r>
            <a:r>
              <a:rPr lang="es-VE" sz="1050" dirty="0"/>
              <a:t>, estimó  que el IPC en los 19 países que comparten el euro aumentó un 2,2 por ciento interanual este mes. </a:t>
            </a:r>
            <a:endParaRPr lang="es-VE" sz="1050" dirty="0" smtClean="0"/>
          </a:p>
          <a:p>
            <a:pPr marL="0" lvl="0" indent="0" algn="just">
              <a:buNone/>
            </a:pPr>
            <a:endParaRPr lang="es-VE" sz="1050" dirty="0" smtClean="0"/>
          </a:p>
          <a:p>
            <a:pPr lvl="0" algn="just"/>
            <a:r>
              <a:rPr lang="es-VE" sz="1050" dirty="0" smtClean="0"/>
              <a:t>En </a:t>
            </a:r>
            <a:r>
              <a:rPr lang="es-VE" sz="1050" b="1" dirty="0"/>
              <a:t>Estados Unidos</a:t>
            </a:r>
            <a:r>
              <a:rPr lang="es-VE" sz="1050" dirty="0"/>
              <a:t>, el rendimiento del bono de referencia a 10 </a:t>
            </a:r>
            <a:r>
              <a:rPr lang="es-VE" sz="1050" dirty="0" smtClean="0"/>
              <a:t>años alcanzó </a:t>
            </a:r>
            <a:r>
              <a:rPr lang="es-VE" sz="1050" dirty="0"/>
              <a:t>un máximo de siete años de un 3,232%. Por otro lado, </a:t>
            </a:r>
            <a:r>
              <a:rPr lang="es-VE" sz="1050" dirty="0" smtClean="0"/>
              <a:t>el déficit </a:t>
            </a:r>
            <a:r>
              <a:rPr lang="es-VE" sz="1050" dirty="0"/>
              <a:t>comercial se amplió a un máximo de seis meses en </a:t>
            </a:r>
            <a:r>
              <a:rPr lang="es-VE" sz="1050" dirty="0" err="1" smtClean="0"/>
              <a:t>agosto,el</a:t>
            </a:r>
            <a:r>
              <a:rPr lang="es-VE" sz="1050" dirty="0" smtClean="0"/>
              <a:t> </a:t>
            </a:r>
            <a:r>
              <a:rPr lang="es-VE" sz="1050" dirty="0"/>
              <a:t>cual se agrandó 6,4% </a:t>
            </a:r>
            <a:r>
              <a:rPr lang="es-VE" sz="1050" dirty="0" smtClean="0"/>
              <a:t>durante </a:t>
            </a:r>
            <a:r>
              <a:rPr lang="es-VE" sz="1050" dirty="0"/>
              <a:t>el mes hasta los USD </a:t>
            </a:r>
            <a:r>
              <a:rPr lang="es-VE" sz="1050" dirty="0" smtClean="0"/>
              <a:t>53.200 millones</a:t>
            </a:r>
            <a:endParaRPr lang="es-VE" sz="1050" dirty="0"/>
          </a:p>
          <a:p>
            <a:pPr marL="0" lvl="0" indent="0" algn="just">
              <a:buNone/>
            </a:pPr>
            <a:endParaRPr lang="es-VE" sz="1050" dirty="0" smtClean="0"/>
          </a:p>
          <a:p>
            <a:pPr lvl="0" algn="just"/>
            <a:r>
              <a:rPr lang="es-VE" sz="1050" dirty="0" smtClean="0"/>
              <a:t>En </a:t>
            </a:r>
            <a:r>
              <a:rPr lang="es-VE" sz="1050" b="1" dirty="0"/>
              <a:t>Inglaterra, </a:t>
            </a:r>
            <a:r>
              <a:rPr lang="es-VE" sz="1050" dirty="0"/>
              <a:t>el producto interno bruto (PIB) </a:t>
            </a:r>
            <a:r>
              <a:rPr lang="es-VE" sz="1050" dirty="0" smtClean="0"/>
              <a:t>trimestral junio-agosto </a:t>
            </a:r>
            <a:r>
              <a:rPr lang="es-VE" sz="1050" dirty="0"/>
              <a:t>creció 0,7</a:t>
            </a:r>
            <a:r>
              <a:rPr lang="es-VE" sz="1050" dirty="0" smtClean="0"/>
              <a:t>%.</a:t>
            </a:r>
          </a:p>
          <a:p>
            <a:pPr lvl="0" algn="just"/>
            <a:endParaRPr lang="es-VE" sz="1050" dirty="0" smtClean="0"/>
          </a:p>
          <a:p>
            <a:pPr lvl="0" algn="just"/>
            <a:r>
              <a:rPr lang="es-VE" sz="1050" dirty="0"/>
              <a:t>En </a:t>
            </a:r>
            <a:r>
              <a:rPr lang="es-VE" sz="1050" b="1" dirty="0"/>
              <a:t>Italia, </a:t>
            </a:r>
            <a:r>
              <a:rPr lang="es-VE" sz="1050" dirty="0"/>
              <a:t>El déficit presupuestario en el 2017 fue del </a:t>
            </a:r>
            <a:r>
              <a:rPr lang="es-VE" sz="1050" dirty="0" smtClean="0"/>
              <a:t>2,4 por </a:t>
            </a:r>
            <a:r>
              <a:rPr lang="es-VE" sz="1050" dirty="0"/>
              <a:t>ciento del Producto Interno Bruto del país, esto </a:t>
            </a:r>
            <a:r>
              <a:rPr lang="es-VE" sz="1050" dirty="0" smtClean="0"/>
              <a:t>según la </a:t>
            </a:r>
            <a:r>
              <a:rPr lang="es-VE" sz="1050" dirty="0"/>
              <a:t>agencia de estadísticas de la Unión Europea.</a:t>
            </a:r>
            <a:endParaRPr lang="es-VE" sz="1050" dirty="0" smtClean="0"/>
          </a:p>
          <a:p>
            <a:pPr marL="0" lvl="0" indent="0" algn="just">
              <a:buNone/>
            </a:pPr>
            <a:endParaRPr lang="es-VE" sz="1050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VE" sz="1050" dirty="0"/>
              <a:t>En </a:t>
            </a:r>
            <a:r>
              <a:rPr lang="es-VE" sz="1050" b="1" dirty="0"/>
              <a:t>México</a:t>
            </a:r>
            <a:r>
              <a:rPr lang="es-VE" sz="1050" dirty="0"/>
              <a:t>, el banco central mantuvo la tasa de interés de referencia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s-VE" sz="1050" dirty="0" smtClean="0"/>
              <a:t>           en </a:t>
            </a:r>
            <a:r>
              <a:rPr lang="es-VE" sz="1050" dirty="0"/>
              <a:t>7,75</a:t>
            </a:r>
            <a:r>
              <a:rPr lang="es-VE" sz="1050" dirty="0" smtClean="0"/>
              <a:t>%.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VE" sz="1050" dirty="0"/>
          </a:p>
          <a:p>
            <a:pPr algn="just">
              <a:lnSpc>
                <a:spcPct val="80000"/>
              </a:lnSpc>
            </a:pPr>
            <a:r>
              <a:rPr lang="es-VE" sz="1050" dirty="0"/>
              <a:t>En </a:t>
            </a:r>
            <a:r>
              <a:rPr lang="es-VE" sz="1050" b="1" dirty="0"/>
              <a:t>Perú, </a:t>
            </a:r>
            <a:r>
              <a:rPr lang="es-VE" sz="1050" dirty="0"/>
              <a:t>se registró en septiembre una inflación de 0,19%, mientras que el acumulado entre enero y septiembre fue de 1,80</a:t>
            </a:r>
            <a:r>
              <a:rPr lang="es-VE" sz="1050" dirty="0" smtClean="0"/>
              <a:t>%.</a:t>
            </a:r>
          </a:p>
          <a:p>
            <a:pPr algn="just">
              <a:lnSpc>
                <a:spcPct val="80000"/>
              </a:lnSpc>
            </a:pPr>
            <a:endParaRPr lang="es-VE" sz="1050" dirty="0" smtClean="0"/>
          </a:p>
          <a:p>
            <a:pPr algn="just">
              <a:lnSpc>
                <a:spcPct val="80000"/>
              </a:lnSpc>
            </a:pPr>
            <a:r>
              <a:rPr lang="es-VE" sz="1050" dirty="0"/>
              <a:t>En el </a:t>
            </a:r>
            <a:r>
              <a:rPr lang="es-VE" sz="1050" b="1" dirty="0"/>
              <a:t>mundo</a:t>
            </a:r>
            <a:r>
              <a:rPr lang="es-VE" sz="1050" dirty="0"/>
              <a:t>, </a:t>
            </a:r>
            <a:r>
              <a:rPr lang="es-VE" sz="1050" dirty="0" smtClean="0"/>
              <a:t>la </a:t>
            </a:r>
            <a:r>
              <a:rPr lang="es-VE" sz="1050" dirty="0"/>
              <a:t>Unión Europea firmó un acuerdo de libre comercio con Singapur en una cumbre con líderes asiáticos y presionó a China para que permita una mayor inversión extranjera en su </a:t>
            </a:r>
            <a:r>
              <a:rPr lang="es-VE" sz="1050" dirty="0" smtClean="0"/>
              <a:t>economía. Adicionalmente  </a:t>
            </a:r>
            <a:r>
              <a:rPr lang="es-VE" sz="1050" dirty="0"/>
              <a:t>China y Japón, firmaron una amplia </a:t>
            </a:r>
            <a:r>
              <a:rPr lang="es-VE" sz="1050" dirty="0" smtClean="0"/>
              <a:t>serie de </a:t>
            </a:r>
            <a:r>
              <a:rPr lang="es-VE" sz="1050" dirty="0"/>
              <a:t>acuerdos, entre ellos un pacto de intercambio </a:t>
            </a:r>
            <a:r>
              <a:rPr lang="es-VE" sz="1050" dirty="0" smtClean="0"/>
              <a:t>de divisas </a:t>
            </a:r>
            <a:r>
              <a:rPr lang="es-VE" sz="1050" dirty="0"/>
              <a:t>por 30.000 millones de dólares.</a:t>
            </a:r>
          </a:p>
          <a:p>
            <a:pPr algn="just">
              <a:lnSpc>
                <a:spcPct val="80000"/>
              </a:lnSpc>
            </a:pPr>
            <a:endParaRPr lang="es-VE" sz="11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5 CuadroTexto"/>
          <p:cNvSpPr txBox="1"/>
          <p:nvPr/>
        </p:nvSpPr>
        <p:spPr>
          <a:xfrm>
            <a:off x="21429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</a:t>
            </a:r>
            <a:r>
              <a:rPr lang="es-VE" sz="900" b="1" dirty="0" smtClean="0">
                <a:solidFill>
                  <a:srgbClr val="FF0000"/>
                </a:solidFill>
              </a:rPr>
              <a:t> </a:t>
            </a:r>
            <a:endParaRPr lang="es-VE" sz="900" dirty="0"/>
          </a:p>
        </p:txBody>
      </p:sp>
      <p:sp>
        <p:nvSpPr>
          <p:cNvPr id="18" name="16 CuadroTexto"/>
          <p:cNvSpPr txBox="1"/>
          <p:nvPr/>
        </p:nvSpPr>
        <p:spPr>
          <a:xfrm>
            <a:off x="357190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-6-</a:t>
            </a:r>
            <a:endParaRPr lang="es-VE" sz="900" dirty="0"/>
          </a:p>
        </p:txBody>
      </p:sp>
    </p:spTree>
    <p:extLst>
      <p:ext uri="{BB962C8B-B14F-4D97-AF65-F5344CB8AC3E}">
        <p14:creationId xmlns:p14="http://schemas.microsoft.com/office/powerpoint/2010/main" val="5282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857232" y="467544"/>
            <a:ext cx="5429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Decisiones de la </a:t>
            </a:r>
          </a:p>
          <a:p>
            <a:pPr algn="r"/>
            <a:r>
              <a:rPr lang="es-E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Superintendencia Nacional de Valores</a:t>
            </a:r>
            <a:endParaRPr lang="es-E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1 CuadroTexto"/>
          <p:cNvSpPr txBox="1"/>
          <p:nvPr/>
        </p:nvSpPr>
        <p:spPr>
          <a:xfrm>
            <a:off x="592933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 </a:t>
            </a:r>
            <a:endParaRPr lang="es-VE" sz="900" dirty="0"/>
          </a:p>
        </p:txBody>
      </p:sp>
      <p:sp>
        <p:nvSpPr>
          <p:cNvPr id="19" name="12 CuadroTexto"/>
          <p:cNvSpPr txBox="1"/>
          <p:nvPr/>
        </p:nvSpPr>
        <p:spPr>
          <a:xfrm>
            <a:off x="6072206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-7-</a:t>
            </a:r>
            <a:endParaRPr lang="es-VE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96" y="1259632"/>
            <a:ext cx="6170559" cy="40324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06" y="5499393"/>
            <a:ext cx="6062338" cy="1874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5 CuadroTexto"/>
          <p:cNvSpPr txBox="1"/>
          <p:nvPr/>
        </p:nvSpPr>
        <p:spPr>
          <a:xfrm>
            <a:off x="21429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</a:t>
            </a:r>
            <a:r>
              <a:rPr lang="es-VE" sz="900" b="1" dirty="0" smtClean="0">
                <a:solidFill>
                  <a:srgbClr val="FF0000"/>
                </a:solidFill>
              </a:rPr>
              <a:t> </a:t>
            </a:r>
            <a:endParaRPr lang="es-VE" sz="900" dirty="0"/>
          </a:p>
        </p:txBody>
      </p:sp>
      <p:sp>
        <p:nvSpPr>
          <p:cNvPr id="18" name="16 CuadroTexto"/>
          <p:cNvSpPr txBox="1"/>
          <p:nvPr/>
        </p:nvSpPr>
        <p:spPr>
          <a:xfrm>
            <a:off x="357190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-8-</a:t>
            </a:r>
            <a:endParaRPr lang="es-VE" sz="900" dirty="0"/>
          </a:p>
        </p:txBody>
      </p:sp>
      <p:sp>
        <p:nvSpPr>
          <p:cNvPr id="19" name="14 Rectángulo"/>
          <p:cNvSpPr/>
          <p:nvPr/>
        </p:nvSpPr>
        <p:spPr>
          <a:xfrm>
            <a:off x="905563" y="1417830"/>
            <a:ext cx="542928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Ofertas Públicas Autorizadas</a:t>
            </a:r>
            <a:endParaRPr lang="es-E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13 Rectángulo"/>
          <p:cNvSpPr/>
          <p:nvPr/>
        </p:nvSpPr>
        <p:spPr>
          <a:xfrm>
            <a:off x="857232" y="467544"/>
            <a:ext cx="5429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Decisiones de la </a:t>
            </a:r>
          </a:p>
          <a:p>
            <a:pPr algn="r"/>
            <a:r>
              <a:rPr lang="es-E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Superintendencia Nacional de Valores</a:t>
            </a:r>
            <a:endParaRPr lang="es-E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20" y="1979612"/>
            <a:ext cx="6195512" cy="11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42274" y="1087149"/>
            <a:ext cx="4688464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s-VE" sz="900" b="1" dirty="0">
                <a:latin typeface="Arial" pitchFamily="34" charset="0"/>
                <a:cs typeface="Arial" pitchFamily="34" charset="0"/>
              </a:rPr>
              <a:t>Ofertas  de Títulos Valores Autorizadas </a:t>
            </a:r>
            <a:r>
              <a:rPr lang="es-ES_tradnl" altLang="es-VE" sz="9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octubre 2017 </a:t>
            </a:r>
            <a:r>
              <a:rPr lang="es-ES_tradnl" altLang="es-VE" sz="9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octubre 2018</a:t>
            </a:r>
            <a:endParaRPr lang="es-ES_tradnl" altLang="es-VE" sz="9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(Bolívares Soberanos)</a:t>
            </a:r>
            <a:endParaRPr lang="es-ES_tradnl" altLang="es-VE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138083" y="4121567"/>
            <a:ext cx="4688463" cy="510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900" b="1" dirty="0">
                <a:latin typeface="Arial" pitchFamily="34" charset="0"/>
                <a:cs typeface="Arial" pitchFamily="34" charset="0"/>
              </a:rPr>
              <a:t>Cuadro Comparativo de Ofertas   de Títulos Valores Autorizadas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900" b="1" dirty="0" smtClean="0">
                <a:latin typeface="Arial" pitchFamily="34" charset="0"/>
                <a:cs typeface="Arial" pitchFamily="34" charset="0"/>
              </a:rPr>
              <a:t>octubre 2017 </a:t>
            </a:r>
            <a:r>
              <a:rPr lang="es-VE" altLang="es-VE" sz="900" b="1" dirty="0">
                <a:latin typeface="Arial" pitchFamily="34" charset="0"/>
                <a:cs typeface="Arial" pitchFamily="34" charset="0"/>
              </a:rPr>
              <a:t>/ </a:t>
            </a:r>
            <a:r>
              <a:rPr lang="es-VE" altLang="es-VE" sz="900" b="1" dirty="0" smtClean="0">
                <a:latin typeface="Arial" pitchFamily="34" charset="0"/>
                <a:cs typeface="Arial" pitchFamily="34" charset="0"/>
              </a:rPr>
              <a:t>octubre 2018</a:t>
            </a:r>
            <a:endParaRPr lang="es-VE" altLang="es-VE" sz="9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900" b="1" dirty="0" smtClean="0">
                <a:latin typeface="Arial" pitchFamily="34" charset="0"/>
                <a:cs typeface="Arial" pitchFamily="34" charset="0"/>
              </a:rPr>
              <a:t>(Bolívares Soberanos</a:t>
            </a:r>
            <a:r>
              <a:rPr lang="es-ES_tradnl" altLang="es-VE" sz="900" b="1" dirty="0" smtClean="0">
                <a:latin typeface="Arial" pitchFamily="34" charset="0"/>
                <a:cs typeface="Arial" pitchFamily="34" charset="0"/>
              </a:rPr>
              <a:t>) </a:t>
            </a:r>
            <a:endParaRPr lang="es-ES_tradnl" altLang="es-VE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48236" y="3947391"/>
            <a:ext cx="2830513" cy="2022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4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b="1" dirty="0"/>
              <a:t>   </a:t>
            </a:r>
            <a:r>
              <a:rPr lang="es-VE" altLang="es-VE" sz="700" b="1" dirty="0"/>
              <a:t>Fuente:</a:t>
            </a:r>
            <a:r>
              <a:rPr lang="es-VE" altLang="es-VE" sz="700" dirty="0"/>
              <a:t> Superintendencia Nacional de </a:t>
            </a:r>
            <a:r>
              <a:rPr lang="es-VE" altLang="es-VE" sz="700" dirty="0" smtClean="0"/>
              <a:t>Valores</a:t>
            </a:r>
            <a:endParaRPr lang="es-VE" altLang="es-VE" sz="700" dirty="0"/>
          </a:p>
        </p:txBody>
      </p:sp>
      <p:sp>
        <p:nvSpPr>
          <p:cNvPr id="22" name="Text Box 1447"/>
          <p:cNvSpPr txBox="1">
            <a:spLocks noChangeArrowheads="1"/>
          </p:cNvSpPr>
          <p:nvPr/>
        </p:nvSpPr>
        <p:spPr bwMode="auto">
          <a:xfrm>
            <a:off x="1246187" y="5969662"/>
            <a:ext cx="4365625" cy="23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rtl="1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Monto en Circulación de Papeles Comerciales al</a:t>
            </a:r>
            <a:r>
              <a:rPr lang="es-VE" altLang="es-VE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VE" altLang="es-VE" sz="900" b="1" dirty="0" smtClean="0">
                <a:latin typeface="Arial" pitchFamily="34" charset="0"/>
                <a:cs typeface="Arial" pitchFamily="34" charset="0"/>
              </a:rPr>
              <a:t>31/10/2018</a:t>
            </a:r>
            <a:endParaRPr lang="es-VE" altLang="es-VE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WordArt 43"/>
          <p:cNvSpPr>
            <a:spLocks noChangeArrowheads="1" noChangeShapeType="1" noTextEdit="1"/>
          </p:cNvSpPr>
          <p:nvPr/>
        </p:nvSpPr>
        <p:spPr bwMode="auto">
          <a:xfrm>
            <a:off x="3684117" y="587163"/>
            <a:ext cx="2165156" cy="29644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Indicadores del Mercado</a:t>
            </a:r>
          </a:p>
        </p:txBody>
      </p:sp>
      <p:sp>
        <p:nvSpPr>
          <p:cNvPr id="19" name="WordArt 271"/>
          <p:cNvSpPr>
            <a:spLocks noChangeArrowheads="1" noChangeShapeType="1" noTextEdit="1"/>
          </p:cNvSpPr>
          <p:nvPr/>
        </p:nvSpPr>
        <p:spPr bwMode="auto">
          <a:xfrm>
            <a:off x="607199" y="882358"/>
            <a:ext cx="1368152" cy="1653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VE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Mercado Primario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53604" y="5838925"/>
            <a:ext cx="2830513" cy="2022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4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600" b="1" dirty="0"/>
              <a:t>   </a:t>
            </a:r>
            <a:r>
              <a:rPr lang="es-VE" altLang="es-VE" sz="700" b="1" dirty="0"/>
              <a:t>Fuente:</a:t>
            </a:r>
            <a:r>
              <a:rPr lang="es-VE" altLang="es-VE" sz="700" dirty="0"/>
              <a:t> Superintendencia Nacional de </a:t>
            </a:r>
            <a:r>
              <a:rPr lang="es-VE" altLang="es-VE" sz="700" dirty="0" smtClean="0"/>
              <a:t>Valores</a:t>
            </a:r>
            <a:endParaRPr lang="es-VE" altLang="es-VE" sz="7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107776" y="8365388"/>
            <a:ext cx="6705600" cy="778612"/>
            <a:chOff x="152400" y="8365388"/>
            <a:chExt cx="6705600" cy="778612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r="19163"/>
            <a:stretch/>
          </p:blipFill>
          <p:spPr bwMode="auto">
            <a:xfrm>
              <a:off x="152400" y="8365388"/>
              <a:ext cx="5112568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l="39505" r="19163"/>
            <a:stretch/>
          </p:blipFill>
          <p:spPr bwMode="auto">
            <a:xfrm>
              <a:off x="4243935" y="8365388"/>
              <a:ext cx="2614065" cy="77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5 CuadroTexto"/>
          <p:cNvSpPr txBox="1"/>
          <p:nvPr/>
        </p:nvSpPr>
        <p:spPr>
          <a:xfrm>
            <a:off x="214290" y="214282"/>
            <a:ext cx="785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octubre </a:t>
            </a:r>
            <a:endParaRPr lang="es-VE" sz="900" dirty="0"/>
          </a:p>
        </p:txBody>
      </p:sp>
      <p:sp>
        <p:nvSpPr>
          <p:cNvPr id="28" name="6 CuadroTexto"/>
          <p:cNvSpPr txBox="1"/>
          <p:nvPr/>
        </p:nvSpPr>
        <p:spPr>
          <a:xfrm>
            <a:off x="357190" y="54888"/>
            <a:ext cx="928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-9-</a:t>
            </a:r>
            <a:endParaRPr lang="es-VE" sz="900" dirty="0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57190" y="8044875"/>
            <a:ext cx="2362998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b="1" dirty="0">
                <a:latin typeface="Arial" pitchFamily="34" charset="0"/>
                <a:cs typeface="Arial" pitchFamily="34" charset="0"/>
              </a:rPr>
              <a:t>Fuente:</a:t>
            </a: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 Superintendencia Nacional de Valores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altLang="es-VE" sz="500" dirty="0">
                <a:latin typeface="Arial" pitchFamily="34" charset="0"/>
                <a:cs typeface="Arial" pitchFamily="34" charset="0"/>
              </a:rPr>
              <a:t>Nota: (1) Promedio Simple </a:t>
            </a:r>
            <a:endParaRPr lang="es-ES_tradnl" altLang="es-VE" sz="5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VE" altLang="es-VE" sz="500" dirty="0">
                <a:latin typeface="Arial" pitchFamily="34" charset="0"/>
                <a:cs typeface="Arial" pitchFamily="34" charset="0"/>
              </a:rPr>
              <a:t>(2) Emisiones que se encuentran en proceso de colocación.</a:t>
            </a:r>
            <a:endParaRPr lang="es-ES_tradnl" altLang="es-VE" sz="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65" y="6176237"/>
            <a:ext cx="6082033" cy="18388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7" y="4613794"/>
            <a:ext cx="4848061" cy="12346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65" y="1597595"/>
            <a:ext cx="5704335" cy="2345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13476</TotalTime>
  <Words>1804</Words>
  <Application>Microsoft Office PowerPoint</Application>
  <PresentationFormat>Presentación en pantalla (4:3)</PresentationFormat>
  <Paragraphs>287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GIFR</dc:creator>
  <cp:lastModifiedBy>Marianaiyek</cp:lastModifiedBy>
  <cp:revision>701</cp:revision>
  <dcterms:created xsi:type="dcterms:W3CDTF">2017-04-05T17:48:47Z</dcterms:created>
  <dcterms:modified xsi:type="dcterms:W3CDTF">2018-12-17T15:38:04Z</dcterms:modified>
</cp:coreProperties>
</file>